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85" r:id="rId2"/>
    <p:sldId id="327" r:id="rId3"/>
    <p:sldId id="291" r:id="rId4"/>
    <p:sldId id="293" r:id="rId5"/>
    <p:sldId id="300" r:id="rId6"/>
    <p:sldId id="318" r:id="rId7"/>
    <p:sldId id="317" r:id="rId8"/>
    <p:sldId id="320" r:id="rId9"/>
    <p:sldId id="290" r:id="rId10"/>
    <p:sldId id="292" r:id="rId11"/>
    <p:sldId id="294" r:id="rId12"/>
    <p:sldId id="296" r:id="rId13"/>
    <p:sldId id="295" r:id="rId14"/>
    <p:sldId id="297" r:id="rId15"/>
    <p:sldId id="299" r:id="rId16"/>
    <p:sldId id="302" r:id="rId17"/>
    <p:sldId id="305" r:id="rId18"/>
    <p:sldId id="306" r:id="rId19"/>
    <p:sldId id="304" r:id="rId20"/>
    <p:sldId id="303" r:id="rId21"/>
    <p:sldId id="307" r:id="rId22"/>
    <p:sldId id="308" r:id="rId23"/>
    <p:sldId id="309" r:id="rId24"/>
    <p:sldId id="310" r:id="rId25"/>
    <p:sldId id="315" r:id="rId26"/>
    <p:sldId id="313" r:id="rId27"/>
    <p:sldId id="321" r:id="rId28"/>
    <p:sldId id="311" r:id="rId29"/>
    <p:sldId id="316" r:id="rId30"/>
    <p:sldId id="271" r:id="rId31"/>
    <p:sldId id="273" r:id="rId32"/>
    <p:sldId id="322" r:id="rId33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6" pos="3863" userDrawn="1">
          <p15:clr>
            <a:srgbClr val="A4A3A4"/>
          </p15:clr>
        </p15:guide>
        <p15:guide id="17" orient="horz" pos="21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Автор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DBF2"/>
    <a:srgbClr val="A1B8EE"/>
    <a:srgbClr val="F0D1F2"/>
    <a:srgbClr val="0432FF"/>
    <a:srgbClr val="D4BCFF"/>
    <a:srgbClr val="DAD0F7"/>
    <a:srgbClr val="E0DBF2"/>
    <a:srgbClr val="DEC6F2"/>
    <a:srgbClr val="009051"/>
    <a:srgbClr val="942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660B408-B3CF-4A94-85FC-2B1E0A45F4A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93448" autoAdjust="0"/>
  </p:normalViewPr>
  <p:slideViewPr>
    <p:cSldViewPr snapToGrid="0">
      <p:cViewPr varScale="1">
        <p:scale>
          <a:sx n="104" d="100"/>
          <a:sy n="104" d="100"/>
        </p:scale>
        <p:origin x="732" y="72"/>
      </p:cViewPr>
      <p:guideLst>
        <p:guide pos="3863"/>
        <p:guide orient="horz" pos="2137"/>
      </p:guideLst>
    </p:cSldViewPr>
  </p:slideViewPr>
  <p:outlineViewPr>
    <p:cViewPr>
      <p:scale>
        <a:sx n="33" d="100"/>
        <a:sy n="33" d="100"/>
      </p:scale>
      <p:origin x="0" y="-2134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6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E24F2345-EC98-4DA1-BEDE-E955624755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C33E638-B8D4-466B-AD53-47551EDA16C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07974A3-D9C6-4949-B3BB-4B2F87A55C8D}" type="datetime1">
              <a:rPr lang="ru-RU" smtClean="0"/>
              <a:t>09.12.2025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2889FA8-6777-4B9D-A1A9-C7DBF5FEA9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404C72C3-43D9-4379-9293-03F53C8488E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A9E2DD4-2E30-4434-A427-2EC504910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3731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84E6609-429A-4322-AD92-66C8B4AC72E5}" type="datetime1">
              <a:rPr lang="ru-RU" noProof="0" smtClean="0"/>
              <a:t>09.12.2025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68375C1-7C5C-42A2-80F2-05631BB3764E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725545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68375C1-7C5C-42A2-80F2-05631BB3764E}" type="slidenum">
              <a:rPr lang="ru-RU" noProof="0" smtClean="0"/>
              <a:t>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68891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168375C1-7C5C-42A2-80F2-05631BB3764E}" type="slidenum">
              <a:rPr lang="ru-RU" noProof="0" smtClean="0"/>
              <a:t>25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85169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168375C1-7C5C-42A2-80F2-05631BB3764E}" type="slidenum">
              <a:rPr lang="ru-RU" noProof="0" smtClean="0"/>
              <a:t>29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9432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658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168375C1-7C5C-42A2-80F2-05631BB3764E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152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с изображением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16977C32-6781-4E43-B083-CC319C1A2BE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786563"/>
          </a:xfrm>
          <a:solidFill>
            <a:schemeClr val="tx1">
              <a:lumMod val="75000"/>
              <a:lumOff val="25000"/>
            </a:schemeClr>
          </a:solidFill>
        </p:spPr>
        <p:txBody>
          <a:bodyPr rIns="1044000" rtlCol="0" anchor="ctr"/>
          <a:lstStyle>
            <a:lvl1pPr marL="0" indent="0" algn="r">
              <a:buNone/>
              <a:defRPr sz="1100" i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C433A2F-8949-4AAC-AE96-175254493AF4}"/>
              </a:ext>
            </a:extLst>
          </p:cNvPr>
          <p:cNvSpPr/>
          <p:nvPr userDrawn="1"/>
        </p:nvSpPr>
        <p:spPr>
          <a:xfrm>
            <a:off x="0" y="0"/>
            <a:ext cx="6336000" cy="6786563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5B1DD-2DBA-49BF-BF09-5B70713A4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00" y="2377000"/>
            <a:ext cx="5472000" cy="2387600"/>
          </a:xfrm>
        </p:spPr>
        <p:txBody>
          <a:bodyPr rtlCol="0" anchor="b"/>
          <a:lstStyle>
            <a:lvl1pPr algn="l">
              <a:defRPr sz="4200" spc="-3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C7A60831-AA5D-4359-AACC-37D7271F2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00" y="4962525"/>
            <a:ext cx="5472000" cy="1219200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A8EA9D3-63E1-4170-B9FF-2F1AF08CCA45}"/>
              </a:ext>
            </a:extLst>
          </p:cNvPr>
          <p:cNvSpPr/>
          <p:nvPr userDrawn="1"/>
        </p:nvSpPr>
        <p:spPr>
          <a:xfrm>
            <a:off x="-1" y="6786563"/>
            <a:ext cx="11771999" cy="71437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6AE9C85-4EEF-40CA-AA18-4DC9F703F4FD}"/>
              </a:ext>
            </a:extLst>
          </p:cNvPr>
          <p:cNvSpPr/>
          <p:nvPr userDrawn="1"/>
        </p:nvSpPr>
        <p:spPr>
          <a:xfrm>
            <a:off x="11771999" y="6786563"/>
            <a:ext cx="420000" cy="714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937700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 с изображением 2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исунок 9">
            <a:extLst>
              <a:ext uri="{FF2B5EF4-FFF2-40B4-BE49-F238E27FC236}">
                <a16:creationId xmlns:a16="http://schemas.microsoft.com/office/drawing/2014/main" id="{8BA39708-26C4-4C58-AAF1-7DDBAAFACC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786563"/>
          </a:xfrm>
          <a:solidFill>
            <a:schemeClr val="tx1">
              <a:lumMod val="75000"/>
              <a:lumOff val="25000"/>
            </a:schemeClr>
          </a:solidFill>
        </p:spPr>
        <p:txBody>
          <a:bodyPr lIns="1044000" rIns="0" rtlCol="0" anchor="ctr"/>
          <a:lstStyle>
            <a:lvl1pPr marL="0" indent="0" algn="l">
              <a:buNone/>
              <a:defRPr sz="1100" i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29FEC1A-545F-4D58-B291-028B7D695567}"/>
              </a:ext>
            </a:extLst>
          </p:cNvPr>
          <p:cNvSpPr/>
          <p:nvPr userDrawn="1"/>
        </p:nvSpPr>
        <p:spPr>
          <a:xfrm>
            <a:off x="6336000" y="0"/>
            <a:ext cx="3979575" cy="67865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5B1DD-2DBA-49BF-BF09-5B70713A4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9896" y="2377000"/>
            <a:ext cx="3571782" cy="2387600"/>
          </a:xfrm>
        </p:spPr>
        <p:txBody>
          <a:bodyPr rtlCol="0" anchor="b"/>
          <a:lstStyle>
            <a:lvl1pPr algn="l">
              <a:defRPr sz="3600" spc="-3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C7A60831-AA5D-4359-AACC-37D7271F2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9896" y="4962525"/>
            <a:ext cx="3571782" cy="1219200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87B6BB1-24C3-48A6-913C-94F7EA8127A1}"/>
              </a:ext>
            </a:extLst>
          </p:cNvPr>
          <p:cNvSpPr/>
          <p:nvPr userDrawn="1"/>
        </p:nvSpPr>
        <p:spPr>
          <a:xfrm>
            <a:off x="-1" y="6786563"/>
            <a:ext cx="11771999" cy="71437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1C9CBFF-5639-480A-82C7-50DAD54E2E48}"/>
              </a:ext>
            </a:extLst>
          </p:cNvPr>
          <p:cNvSpPr/>
          <p:nvPr userDrawn="1"/>
        </p:nvSpPr>
        <p:spPr>
          <a:xfrm>
            <a:off x="11771999" y="6786563"/>
            <a:ext cx="420000" cy="714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001286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с изображением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9">
            <a:extLst>
              <a:ext uri="{FF2B5EF4-FFF2-40B4-BE49-F238E27FC236}">
                <a16:creationId xmlns:a16="http://schemas.microsoft.com/office/drawing/2014/main" id="{6FAD7B97-1B74-414B-B585-45E33908CBE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365363"/>
          </a:xfrm>
          <a:solidFill>
            <a:schemeClr val="tx1">
              <a:lumMod val="75000"/>
              <a:lumOff val="25000"/>
            </a:schemeClr>
          </a:solidFill>
        </p:spPr>
        <p:txBody>
          <a:bodyPr vert="vert270" lIns="144000" tIns="0" rIns="0" rtlCol="0" anchor="t"/>
          <a:lstStyle>
            <a:lvl1pPr marL="0" indent="0" algn="ctr">
              <a:buNone/>
              <a:defRPr sz="1100" i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C433A2F-8949-4AAC-AE96-175254493AF4}"/>
              </a:ext>
            </a:extLst>
          </p:cNvPr>
          <p:cNvSpPr/>
          <p:nvPr userDrawn="1"/>
        </p:nvSpPr>
        <p:spPr>
          <a:xfrm>
            <a:off x="432000" y="1"/>
            <a:ext cx="11760000" cy="6365362"/>
          </a:xfrm>
          <a:prstGeom prst="rect">
            <a:avLst/>
          </a:prstGeom>
          <a:gradFill>
            <a:gsLst>
              <a:gs pos="36000">
                <a:schemeClr val="tx1">
                  <a:alpha val="60000"/>
                </a:schemeClr>
              </a:gs>
              <a:gs pos="100000">
                <a:schemeClr val="tx1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5B1DD-2DBA-49BF-BF09-5B70713A4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728" y="2377000"/>
            <a:ext cx="6299682" cy="2387600"/>
          </a:xfrm>
        </p:spPr>
        <p:txBody>
          <a:bodyPr rtlCol="0" anchor="b"/>
          <a:lstStyle>
            <a:lvl1pPr algn="l">
              <a:defRPr sz="4200" spc="-3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C7A60831-AA5D-4359-AACC-37D7271F2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728" y="4962525"/>
            <a:ext cx="6299682" cy="1219200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1384471-818E-4B2E-BA19-852421944514}"/>
              </a:ext>
            </a:extLst>
          </p:cNvPr>
          <p:cNvSpPr/>
          <p:nvPr userDrawn="1"/>
        </p:nvSpPr>
        <p:spPr>
          <a:xfrm>
            <a:off x="-1" y="6786563"/>
            <a:ext cx="11771999" cy="71437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FBA5E93-E4C5-4917-B92A-53FC468CFEBD}"/>
              </a:ext>
            </a:extLst>
          </p:cNvPr>
          <p:cNvSpPr/>
          <p:nvPr userDrawn="1"/>
        </p:nvSpPr>
        <p:spPr>
          <a:xfrm>
            <a:off x="11771999" y="6786563"/>
            <a:ext cx="420000" cy="714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C109B30-9CC9-4BE8-AB10-1BA398CAB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AF77174B-114F-48DF-AFBF-1AA3416ACD4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</p:spTree>
    <p:extLst>
      <p:ext uri="{BB962C8B-B14F-4D97-AF65-F5344CB8AC3E}">
        <p14:creationId xmlns:p14="http://schemas.microsoft.com/office/powerpoint/2010/main" val="149566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подзаголовок, содержимое и изображени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428A921-D1FB-449F-8402-7C032AAABB1C}"/>
              </a:ext>
            </a:extLst>
          </p:cNvPr>
          <p:cNvSpPr/>
          <p:nvPr userDrawn="1"/>
        </p:nvSpPr>
        <p:spPr>
          <a:xfrm>
            <a:off x="5353050" y="3714749"/>
            <a:ext cx="6406950" cy="3143249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06229A-0702-4CD6-B5F1-0DC746CC4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999" y="3714746"/>
            <a:ext cx="4416225" cy="2364591"/>
          </a:xfrm>
        </p:spPr>
        <p:txBody>
          <a:bodyPr rtlCol="0" anchor="t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8103" y="3981451"/>
            <a:ext cx="5749483" cy="1343026"/>
          </a:xfrm>
        </p:spPr>
        <p:txBody>
          <a:bodyPr rtlCol="0"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528B6E3D-9C01-45EA-9E2B-711EC1B84F8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353050" y="0"/>
            <a:ext cx="6406950" cy="3714747"/>
          </a:xfr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ZA" sz="1100" i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lvl="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18" name="Нижний колонтитул 17">
            <a:extLst>
              <a:ext uri="{FF2B5EF4-FFF2-40B4-BE49-F238E27FC236}">
                <a16:creationId xmlns:a16="http://schemas.microsoft.com/office/drawing/2014/main" id="{1EC63334-B325-4256-8AA0-6F5A11030DE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32000" y="6365363"/>
            <a:ext cx="4416225" cy="412431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CC8965A7-6363-464F-998B-64E00F4F495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58442" y="5657850"/>
            <a:ext cx="5749334" cy="1119943"/>
          </a:xfrm>
        </p:spPr>
        <p:txBody>
          <a:bodyPr rtlCol="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 noProof="0"/>
              <a:t>Подзаголовок, ключевую фразу или размытое изображение можно добавить сюда</a:t>
            </a:r>
          </a:p>
        </p:txBody>
      </p:sp>
    </p:spTree>
    <p:extLst>
      <p:ext uri="{BB962C8B-B14F-4D97-AF65-F5344CB8AC3E}">
        <p14:creationId xmlns:p14="http://schemas.microsoft.com/office/powerpoint/2010/main" val="3420662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нкты с изображени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509F9E9-0483-4A79-B997-B23DAC164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49" name="Текст 8">
            <a:extLst>
              <a:ext uri="{FF2B5EF4-FFF2-40B4-BE49-F238E27FC236}">
                <a16:creationId xmlns:a16="http://schemas.microsoft.com/office/drawing/2014/main" id="{305CEEFA-58BB-4AFA-AD31-BEE38B013E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0" name="Текст 10">
            <a:extLst>
              <a:ext uri="{FF2B5EF4-FFF2-40B4-BE49-F238E27FC236}">
                <a16:creationId xmlns:a16="http://schemas.microsoft.com/office/drawing/2014/main" id="{BEEE40C3-341F-4063-8D33-B1328863FB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:a16="http://schemas.microsoft.com/office/drawing/2014/main" id="{D09CE291-B951-4300-9D67-154E4BB557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7718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:a16="http://schemas.microsoft.com/office/drawing/2014/main" id="{0D3A393C-4D8C-49BC-934D-B57BE1B2840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7718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:a16="http://schemas.microsoft.com/office/drawing/2014/main" id="{08906184-3520-4606-AF8B-59ECFFA6D7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1119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4" name="Текст 10">
            <a:extLst>
              <a:ext uri="{FF2B5EF4-FFF2-40B4-BE49-F238E27FC236}">
                <a16:creationId xmlns:a16="http://schemas.microsoft.com/office/drawing/2014/main" id="{8A64BEB9-7FB0-4DF9-BFE9-62016E83E89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1119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id="{4CCC1C98-37FD-4404-8383-72ED535FE57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45195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6" name="Текст 10">
            <a:extLst>
              <a:ext uri="{FF2B5EF4-FFF2-40B4-BE49-F238E27FC236}">
                <a16:creationId xmlns:a16="http://schemas.microsoft.com/office/drawing/2014/main" id="{B24BD1AE-AB0E-40FA-AEA8-8D687D84B56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45195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id="{CA2F0EA7-F3F7-443F-BA0D-4916B618C56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92000" y="3971432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:a16="http://schemas.microsoft.com/office/drawing/2014/main" id="{2BB6E6C3-1F6A-41B6-8EE0-6FDCBA34413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792000" y="4605832"/>
            <a:ext cx="198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id="{B2738624-9DAA-4152-9A77-80BBB71AD5F1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3180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9" name="Рисунок 15">
            <a:extLst>
              <a:ext uri="{FF2B5EF4-FFF2-40B4-BE49-F238E27FC236}">
                <a16:creationId xmlns:a16="http://schemas.microsoft.com/office/drawing/2014/main" id="{522AE46C-0845-4BB0-9861-06071BCF56F6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7718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0" name="Рисунок 15">
            <a:extLst>
              <a:ext uri="{FF2B5EF4-FFF2-40B4-BE49-F238E27FC236}">
                <a16:creationId xmlns:a16="http://schemas.microsoft.com/office/drawing/2014/main" id="{D791A6AF-478F-443B-A785-F82A8DBA9F3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51122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1" name="Рисунок 15">
            <a:extLst>
              <a:ext uri="{FF2B5EF4-FFF2-40B4-BE49-F238E27FC236}">
                <a16:creationId xmlns:a16="http://schemas.microsoft.com/office/drawing/2014/main" id="{1A65AFE9-2875-44A5-BF13-6E8438892669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7451950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2" name="Рисунок 15">
            <a:extLst>
              <a:ext uri="{FF2B5EF4-FFF2-40B4-BE49-F238E27FC236}">
                <a16:creationId xmlns:a16="http://schemas.microsoft.com/office/drawing/2014/main" id="{069B9167-077F-4123-82C5-01EB62AFB3E6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9780587" y="1735138"/>
            <a:ext cx="1979613" cy="19812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406483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нкты со знач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EFA8C4C-FE50-44C1-8434-6C7BB898173F}"/>
              </a:ext>
            </a:extLst>
          </p:cNvPr>
          <p:cNvSpPr/>
          <p:nvPr userDrawn="1"/>
        </p:nvSpPr>
        <p:spPr>
          <a:xfrm>
            <a:off x="432000" y="0"/>
            <a:ext cx="5472000" cy="685800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06229A-0702-4CD6-B5F1-0DC746CC4F1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0728" y="5657850"/>
            <a:ext cx="4974545" cy="707513"/>
          </a:xfrm>
        </p:spPr>
        <p:txBody>
          <a:bodyPr rtlCol="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Подзаголовок, ключевую фразу или размытое изображение можно добавить сюда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32000" y="6365363"/>
            <a:ext cx="5472000" cy="412431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Рисунок 4">
            <a:extLst>
              <a:ext uri="{FF2B5EF4-FFF2-40B4-BE49-F238E27FC236}">
                <a16:creationId xmlns:a16="http://schemas.microsoft.com/office/drawing/2014/main" id="{704BE0A1-F26A-4947-971D-055860FFC91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32000" y="0"/>
            <a:ext cx="5472000" cy="3714747"/>
          </a:xfr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ZA" sz="1100" i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lvl="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728" y="3981450"/>
            <a:ext cx="4974545" cy="1343025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ZA" sz="3600" dirty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B51A342D-6638-406F-A54B-59B56F36AD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88002" y="4130531"/>
            <a:ext cx="180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C32169FB-F8BF-46FF-8BDE-E27C751C1C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88002" y="4764931"/>
            <a:ext cx="180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051BC42F-45BF-462B-A15F-54639A5DA4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02527" y="4130531"/>
            <a:ext cx="180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2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08A990CD-AF1D-4FBE-B3FF-4BC5BE2BFD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02527" y="4764931"/>
            <a:ext cx="180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7" name="Текст 8">
            <a:extLst>
              <a:ext uri="{FF2B5EF4-FFF2-40B4-BE49-F238E27FC236}">
                <a16:creationId xmlns:a16="http://schemas.microsoft.com/office/drawing/2014/main" id="{C595063C-F901-4E60-A714-6454F42F0D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117052" y="4130531"/>
            <a:ext cx="180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3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C7672B0A-0079-40F6-8B93-A5F1DB5882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117052" y="4764931"/>
            <a:ext cx="180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</p:spTree>
    <p:extLst>
      <p:ext uri="{BB962C8B-B14F-4D97-AF65-F5344CB8AC3E}">
        <p14:creationId xmlns:p14="http://schemas.microsoft.com/office/powerpoint/2010/main" val="54662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пункта со знач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EFA8C4C-FE50-44C1-8434-6C7BB898173F}"/>
              </a:ext>
            </a:extLst>
          </p:cNvPr>
          <p:cNvSpPr/>
          <p:nvPr userDrawn="1"/>
        </p:nvSpPr>
        <p:spPr>
          <a:xfrm>
            <a:off x="432000" y="0"/>
            <a:ext cx="5472000" cy="6858000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06229A-0702-4CD6-B5F1-0DC746CC4F1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0728" y="5657850"/>
            <a:ext cx="4974545" cy="707513"/>
          </a:xfrm>
        </p:spPr>
        <p:txBody>
          <a:bodyPr rtlCol="0"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Подзаголовок, ключевую фразу или размытое изображение можно добавить сюда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Рисунок 4">
            <a:extLst>
              <a:ext uri="{FF2B5EF4-FFF2-40B4-BE49-F238E27FC236}">
                <a16:creationId xmlns:a16="http://schemas.microsoft.com/office/drawing/2014/main" id="{704BE0A1-F26A-4947-971D-055860FFC91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32000" y="0"/>
            <a:ext cx="5472000" cy="3714747"/>
          </a:xfr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ZA" sz="1100" i="1">
                <a:solidFill>
                  <a:schemeClr val="l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0" lvl="0" algn="ctr" rtl="0"/>
            <a:r>
              <a:rPr lang="ru-RU" noProof="0"/>
              <a:t>Вставьте или перетащите свое фото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728" y="3981450"/>
            <a:ext cx="4974545" cy="1343025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ZA" sz="3600" dirty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Образец заголовка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B51A342D-6638-406F-A54B-59B56F36AD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78577" y="5010963"/>
            <a:ext cx="180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3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C32169FB-F8BF-46FF-8BDE-E27C751C1C4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78577" y="5645363"/>
            <a:ext cx="180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051BC42F-45BF-462B-A15F-54639A5DA4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402677" y="5010963"/>
            <a:ext cx="180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4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08A990CD-AF1D-4FBE-B3FF-4BC5BE2BFD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2677" y="5645363"/>
            <a:ext cx="180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23" name="Текст 8">
            <a:extLst>
              <a:ext uri="{FF2B5EF4-FFF2-40B4-BE49-F238E27FC236}">
                <a16:creationId xmlns:a16="http://schemas.microsoft.com/office/drawing/2014/main" id="{B71CBA76-3CE4-4FA7-8940-41ECC9129C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78577" y="2360347"/>
            <a:ext cx="180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ADC8FCF6-5E2F-4976-8979-F493766C38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78577" y="2994747"/>
            <a:ext cx="180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25" name="Текст 8">
            <a:extLst>
              <a:ext uri="{FF2B5EF4-FFF2-40B4-BE49-F238E27FC236}">
                <a16:creationId xmlns:a16="http://schemas.microsoft.com/office/drawing/2014/main" id="{F111F3D7-9557-4D01-B2FB-38A2FFA1052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02677" y="2360347"/>
            <a:ext cx="180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Маркер 2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FE89EBCC-101B-4979-93C1-08579B03199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402677" y="2994747"/>
            <a:ext cx="1800000" cy="720000"/>
          </a:xfrm>
        </p:spPr>
        <p:txBody>
          <a:bodyPr rtlCol="0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</p:spTree>
    <p:extLst>
      <p:ext uri="{BB962C8B-B14F-4D97-AF65-F5344CB8AC3E}">
        <p14:creationId xmlns:p14="http://schemas.microsoft.com/office/powerpoint/2010/main" val="3040843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фровой продук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CE857ED-B36A-4B8A-81C4-94389617E2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3465" y="1007667"/>
            <a:ext cx="11528535" cy="564538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06229A-0702-4CD6-B5F1-0DC746CC4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000" y="3613424"/>
            <a:ext cx="3974900" cy="2465913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77496E8-E637-4081-A0D0-AB167EE4590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1800" y="1582738"/>
            <a:ext cx="3975100" cy="1744662"/>
          </a:xfrm>
        </p:spPr>
        <p:txBody>
          <a:bodyPr rtlCol="0" anchor="b"/>
          <a:lstStyle>
            <a:lvl1pPr marL="0" indent="0"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Выделенный текст</a:t>
            </a: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DE221C2C-B20F-4F90-A44F-08EE879BA9C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217319" y="1450975"/>
            <a:ext cx="6974680" cy="3935414"/>
          </a:xfr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Вставьте или перетащите свой макет экрана</a:t>
            </a:r>
          </a:p>
        </p:txBody>
      </p:sp>
    </p:spTree>
    <p:extLst>
      <p:ext uri="{BB962C8B-B14F-4D97-AF65-F5344CB8AC3E}">
        <p14:creationId xmlns:p14="http://schemas.microsoft.com/office/powerpoint/2010/main" val="774500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AE51FED-0A73-4769-96A2-4C362E5D9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455B16D-31A1-4D28-ADC4-0BDEF4E07DF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008000"/>
            <a:ext cx="11340000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Строка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4D4C6E-0D63-44CE-B0B4-BAA8F101EAF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231749" y="4637931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3C0B96F-9D35-4001-9F9C-1A7004D61F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1C915CA-DB91-4B68-8DB8-2745ADA585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0BF46361-E4F6-47BA-9660-22CF6C0669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11498" y="4637931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2BB15A8A-91AC-4F5D-A727-1D120F5D43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91247" y="4637931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1A87D1D6-A833-418D-948C-DDF7937231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31749" y="4003531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Раздел 1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729FC9F6-9736-4DA2-A807-7430389A47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11498" y="4003531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Раздел 2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8FD41719-B17D-4C65-8905-CFB25698E45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91247" y="4003531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Раздел 3</a:t>
            </a:r>
          </a:p>
        </p:txBody>
      </p:sp>
    </p:spTree>
    <p:extLst>
      <p:ext uri="{BB962C8B-B14F-4D97-AF65-F5344CB8AC3E}">
        <p14:creationId xmlns:p14="http://schemas.microsoft.com/office/powerpoint/2010/main" val="2306804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ие числа, вариант 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2">
            <a:extLst>
              <a:ext uri="{FF2B5EF4-FFF2-40B4-BE49-F238E27FC236}">
                <a16:creationId xmlns:a16="http://schemas.microsoft.com/office/drawing/2014/main" id="{C4908609-0EC4-4718-AC46-A50BB2DA333E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1790100" y="2701131"/>
            <a:ext cx="4113900" cy="282813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5" name="Объект 3">
            <a:extLst>
              <a:ext uri="{FF2B5EF4-FFF2-40B4-BE49-F238E27FC236}">
                <a16:creationId xmlns:a16="http://schemas.microsoft.com/office/drawing/2014/main" id="{C61EBC7C-80CF-489F-86B3-589490818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58100" y="2701131"/>
            <a:ext cx="4113900" cy="282813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id="{CF5069B8-93E6-456E-B02B-1FD5F3B8D72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793079" y="1728000"/>
            <a:ext cx="4122920" cy="735800"/>
          </a:xfrm>
          <a:noFill/>
        </p:spPr>
        <p:txBody>
          <a:bodyPr rtlCol="0" anchor="t"/>
          <a:lstStyle>
            <a:lvl1pPr marL="0" indent="0" algn="l">
              <a:buNone/>
              <a:defRPr sz="5400">
                <a:solidFill>
                  <a:schemeClr val="accent1"/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1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67F0EAC-0FF4-447C-8EE4-2B107165DF3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655762" y="1722438"/>
            <a:ext cx="4104437" cy="735749"/>
          </a:xfrm>
        </p:spPr>
        <p:txBody>
          <a:bodyPr rtlCol="0" anchor="t"/>
          <a:lstStyle>
            <a:lvl1pPr marL="0" indent="0">
              <a:buNone/>
              <a:defRPr sz="54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ru-RU" noProof="0"/>
              <a:t>2</a:t>
            </a:r>
          </a:p>
        </p:txBody>
      </p:sp>
      <p:sp>
        <p:nvSpPr>
          <p:cNvPr id="16" name="Текст 5">
            <a:extLst>
              <a:ext uri="{FF2B5EF4-FFF2-40B4-BE49-F238E27FC236}">
                <a16:creationId xmlns:a16="http://schemas.microsoft.com/office/drawing/2014/main" id="{DED90C13-8D49-4652-B68A-A0B5084BB4D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4175959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ие числа, вариант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3">
            <a:extLst>
              <a:ext uri="{FF2B5EF4-FFF2-40B4-BE49-F238E27FC236}">
                <a16:creationId xmlns:a16="http://schemas.microsoft.com/office/drawing/2014/main" id="{CF5069B8-93E6-456E-B02B-1FD5F3B8D72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0706" y="1593150"/>
            <a:ext cx="4348065" cy="4348065"/>
          </a:xfrm>
          <a:prstGeom prst="ellipse">
            <a:avLst/>
          </a:prstGeom>
          <a:solidFill>
            <a:schemeClr val="tx1">
              <a:alpha val="10000"/>
            </a:schemeClr>
          </a:solidFill>
        </p:spPr>
        <p:txBody>
          <a:bodyPr rtlCol="0" anchor="ctr"/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Название раздела</a:t>
            </a:r>
          </a:p>
        </p:txBody>
      </p:sp>
      <p:sp>
        <p:nvSpPr>
          <p:cNvPr id="12" name="Текст 9">
            <a:extLst>
              <a:ext uri="{FF2B5EF4-FFF2-40B4-BE49-F238E27FC236}">
                <a16:creationId xmlns:a16="http://schemas.microsoft.com/office/drawing/2014/main" id="{C15F42E2-EE95-4479-80E9-94A75E9D6E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9330" y="1767887"/>
            <a:ext cx="3998591" cy="3998591"/>
          </a:xfrm>
          <a:prstGeom prst="ellipse">
            <a:avLst/>
          </a:prstGeom>
          <a:solidFill>
            <a:schemeClr val="tx1">
              <a:alpha val="10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66700" lvl="0" indent="-266700" algn="ctr" rtl="0"/>
            <a:r>
              <a:rPr lang="ru-RU" noProof="0"/>
              <a:t>Заголовок раздела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id="{4059823C-F505-4D2A-854E-5144BD58A7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38481" y="2207063"/>
            <a:ext cx="3120238" cy="3120238"/>
          </a:xfrm>
          <a:prstGeom prst="ellipse">
            <a:avLst/>
          </a:prstGeom>
          <a:solidFill>
            <a:schemeClr val="tx1">
              <a:alpha val="10000"/>
            </a:schemeClr>
          </a:solidFill>
        </p:spPr>
        <p:txBody>
          <a:bodyPr vert="horz" lIns="0" tIns="0" rIns="0" bIns="0" rtlCol="0" anchor="ctr">
            <a:noAutofit/>
          </a:bodyPr>
          <a:lstStyle>
            <a:lvl1pPr marL="0" indent="0" algn="ctr">
              <a:buNone/>
              <a:defRPr lang="en-ZA" sz="1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266700" lvl="0" indent="-266700" algn="ctr" rtl="0"/>
            <a:r>
              <a:rPr lang="ru-RU" noProof="0"/>
              <a:t>Заголовок раздела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B30FA196-A035-4908-BA51-B769293255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658929" y="2205688"/>
            <a:ext cx="2811618" cy="1440000"/>
          </a:xfrm>
          <a:prstGeom prst="rect">
            <a:avLst/>
          </a:prstGeom>
          <a:noFill/>
        </p:spPr>
        <p:txBody>
          <a:bodyPr rtlCol="0" anchor="b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66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1</a:t>
            </a:r>
          </a:p>
        </p:txBody>
      </p:sp>
      <p:sp>
        <p:nvSpPr>
          <p:cNvPr id="13" name="Текст 9">
            <a:extLst>
              <a:ext uri="{FF2B5EF4-FFF2-40B4-BE49-F238E27FC236}">
                <a16:creationId xmlns:a16="http://schemas.microsoft.com/office/drawing/2014/main" id="{38F1EEC3-A74E-4124-95F3-D8A27EA3DDF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332816" y="2205688"/>
            <a:ext cx="2811618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266700" lvl="0" indent="-266700" algn="ctr" rtl="0"/>
            <a:r>
              <a:rPr lang="ru-RU" noProof="0"/>
              <a:t>2</a:t>
            </a:r>
          </a:p>
        </p:txBody>
      </p:sp>
      <p:sp>
        <p:nvSpPr>
          <p:cNvPr id="14" name="Текст 9">
            <a:extLst>
              <a:ext uri="{FF2B5EF4-FFF2-40B4-BE49-F238E27FC236}">
                <a16:creationId xmlns:a16="http://schemas.microsoft.com/office/drawing/2014/main" id="{744F95B1-3E5D-46C4-846F-01E3035D1A7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47101" y="2205688"/>
            <a:ext cx="2597043" cy="1440000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lang="en-ZA" sz="6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pPr marL="266700" lvl="0" indent="-266700" algn="ctr" rtl="0"/>
            <a:r>
              <a:rPr lang="ru-RU" noProof="0"/>
              <a:t>3</a:t>
            </a:r>
          </a:p>
        </p:txBody>
      </p:sp>
      <p:sp>
        <p:nvSpPr>
          <p:cNvPr id="16" name="Объект 3">
            <a:extLst>
              <a:ext uri="{FF2B5EF4-FFF2-40B4-BE49-F238E27FC236}">
                <a16:creationId xmlns:a16="http://schemas.microsoft.com/office/drawing/2014/main" id="{39CDA933-12B5-44CD-BD16-C9589DE755E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2074738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17" name="Текст 5">
            <a:extLst>
              <a:ext uri="{FF2B5EF4-FFF2-40B4-BE49-F238E27FC236}">
                <a16:creationId xmlns:a16="http://schemas.microsoft.com/office/drawing/2014/main" id="{9751FCE0-5FA8-4E25-A4E7-8B2901F694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48625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id="{0D97BC04-5B6C-4CFD-8184-7637C9A8F8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08600" y="4243333"/>
            <a:ext cx="1980000" cy="72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раздела</a:t>
            </a:r>
          </a:p>
        </p:txBody>
      </p:sp>
      <p:sp>
        <p:nvSpPr>
          <p:cNvPr id="22" name="Текст 5">
            <a:extLst>
              <a:ext uri="{FF2B5EF4-FFF2-40B4-BE49-F238E27FC236}">
                <a16:creationId xmlns:a16="http://schemas.microsoft.com/office/drawing/2014/main" id="{E7A8CB18-EF35-4644-9DDB-02D8B65EA55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897170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ространство для ры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2436FA5D-088F-4BDE-ABD2-A640A8610900}"/>
              </a:ext>
            </a:extLst>
          </p:cNvPr>
          <p:cNvCxnSpPr/>
          <p:nvPr userDrawn="1"/>
        </p:nvCxnSpPr>
        <p:spPr>
          <a:xfrm>
            <a:off x="6096000" y="1319756"/>
            <a:ext cx="0" cy="46101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7EF5211B-014A-4E6E-98C7-FDAF785531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0C6D2B-0FF5-4A5F-A062-480FFA6DA0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0C2BCB80-6997-4274-AAFE-65C2CCFFFD10}"/>
              </a:ext>
            </a:extLst>
          </p:cNvPr>
          <p:cNvCxnSpPr>
            <a:cxnSpLocks/>
          </p:cNvCxnSpPr>
          <p:nvPr userDrawn="1"/>
        </p:nvCxnSpPr>
        <p:spPr>
          <a:xfrm flipH="1">
            <a:off x="432000" y="3624806"/>
            <a:ext cx="11340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Текст 5">
            <a:extLst>
              <a:ext uri="{FF2B5EF4-FFF2-40B4-BE49-F238E27FC236}">
                <a16:creationId xmlns:a16="http://schemas.microsoft.com/office/drawing/2014/main" id="{9A1FC84B-8A06-4879-86ED-47E43AAC98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12000" y="951013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Название квадранта</a:t>
            </a:r>
          </a:p>
        </p:txBody>
      </p:sp>
      <p:sp>
        <p:nvSpPr>
          <p:cNvPr id="12" name="Текст 5">
            <a:extLst>
              <a:ext uri="{FF2B5EF4-FFF2-40B4-BE49-F238E27FC236}">
                <a16:creationId xmlns:a16="http://schemas.microsoft.com/office/drawing/2014/main" id="{4B975678-3DFA-4D26-9CF6-01294F7259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6000" y="6046600"/>
            <a:ext cx="1980000" cy="252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Название квадранта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8B55997C-0304-482F-A7C3-8E50C8ED55D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2000" y="3260393"/>
            <a:ext cx="1980000" cy="252000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Название квадранта</a:t>
            </a:r>
          </a:p>
        </p:txBody>
      </p:sp>
      <p:sp>
        <p:nvSpPr>
          <p:cNvPr id="14" name="Текст 5">
            <a:extLst>
              <a:ext uri="{FF2B5EF4-FFF2-40B4-BE49-F238E27FC236}">
                <a16:creationId xmlns:a16="http://schemas.microsoft.com/office/drawing/2014/main" id="{E26AB0A6-DA7A-4EA3-9528-68FDBA8BF35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92001" y="3260393"/>
            <a:ext cx="1980000" cy="252000"/>
          </a:xfrm>
        </p:spPr>
        <p:txBody>
          <a:bodyPr rtlCol="0"/>
          <a:lstStyle>
            <a:lvl1pPr marL="0" indent="0" algn="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Название квадранта</a:t>
            </a:r>
          </a:p>
        </p:txBody>
      </p:sp>
    </p:spTree>
    <p:extLst>
      <p:ext uri="{BB962C8B-B14F-4D97-AF65-F5344CB8AC3E}">
        <p14:creationId xmlns:p14="http://schemas.microsoft.com/office/powerpoint/2010/main" val="966920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E06229A-0702-4CD6-B5F1-0DC746CC4F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02111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AE51FED-0A73-4769-96A2-4C362E5D9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E455B16D-31A1-4D28-ADC4-0BDEF4E07D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2000" y="1728000"/>
            <a:ext cx="5472000" cy="435133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 3">
            <a:extLst>
              <a:ext uri="{FF2B5EF4-FFF2-40B4-BE49-F238E27FC236}">
                <a16:creationId xmlns:a16="http://schemas.microsoft.com/office/drawing/2014/main" id="{AC4D4C6E-0D63-44CE-B0B4-BAA8F101E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0000" y="1728000"/>
            <a:ext cx="5472000" cy="435133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3C0B96F-9D35-4001-9F9C-1A7004D61F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1C915CA-DB91-4B68-8DB8-2745ADA585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500618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7D615908-D8D7-48AF-8B8F-21B88B87D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0B617A5-FA6C-44C9-ABCB-DCA5D4615E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2000" y="2210852"/>
            <a:ext cx="5472000" cy="3868486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Объект 5">
            <a:extLst>
              <a:ext uri="{FF2B5EF4-FFF2-40B4-BE49-F238E27FC236}">
                <a16:creationId xmlns:a16="http://schemas.microsoft.com/office/drawing/2014/main" id="{0A122ACD-5C8B-4CDA-89C5-565C88865B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00000" y="2210852"/>
            <a:ext cx="5472000" cy="3868486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43614A35-31E3-40DA-85DD-07B20769071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B171800C-9F25-4694-879B-16A1F7BBAA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12" name="Прямая соединительная линия 11" title="Разделитель">
            <a:extLst>
              <a:ext uri="{FF2B5EF4-FFF2-40B4-BE49-F238E27FC236}">
                <a16:creationId xmlns:a16="http://schemas.microsoft.com/office/drawing/2014/main" id="{03063CBE-E62B-44CB-9B45-D39B595FE2AF}"/>
              </a:ext>
            </a:extLst>
          </p:cNvPr>
          <p:cNvCxnSpPr>
            <a:cxnSpLocks/>
          </p:cNvCxnSpPr>
          <p:nvPr userDrawn="1"/>
        </p:nvCxnSpPr>
        <p:spPr>
          <a:xfrm>
            <a:off x="449349" y="2159999"/>
            <a:ext cx="4214100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 title="Разделитель">
            <a:extLst>
              <a:ext uri="{FF2B5EF4-FFF2-40B4-BE49-F238E27FC236}">
                <a16:creationId xmlns:a16="http://schemas.microsoft.com/office/drawing/2014/main" id="{0EA58CA1-D7A1-4089-B687-193C35202523}"/>
              </a:ext>
            </a:extLst>
          </p:cNvPr>
          <p:cNvCxnSpPr>
            <a:cxnSpLocks/>
          </p:cNvCxnSpPr>
          <p:nvPr userDrawn="1"/>
        </p:nvCxnSpPr>
        <p:spPr>
          <a:xfrm>
            <a:off x="6312700" y="2159999"/>
            <a:ext cx="4214100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Текст 2">
            <a:extLst>
              <a:ext uri="{FF2B5EF4-FFF2-40B4-BE49-F238E27FC236}">
                <a16:creationId xmlns:a16="http://schemas.microsoft.com/office/drawing/2014/main" id="{A1844C96-F6D4-4E32-8A11-B1815109D2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654025"/>
            <a:ext cx="5472000" cy="455122"/>
          </a:xfrm>
        </p:spPr>
        <p:txBody>
          <a:bodyPr rtlCol="0" anchor="b"/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5" name="Текст 4">
            <a:extLst>
              <a:ext uri="{FF2B5EF4-FFF2-40B4-BE49-F238E27FC236}">
                <a16:creationId xmlns:a16="http://schemas.microsoft.com/office/drawing/2014/main" id="{EA0BCCC6-F846-426B-B421-41B835224F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2700" y="1654025"/>
            <a:ext cx="5459300" cy="455122"/>
          </a:xfrm>
        </p:spPr>
        <p:txBody>
          <a:bodyPr rtlCol="0" anchor="b"/>
          <a:lstStyle>
            <a:lvl1pPr marL="0" indent="0">
              <a:buNone/>
              <a:defRPr sz="20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530977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 столбца с рам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2">
            <a:extLst>
              <a:ext uri="{FF2B5EF4-FFF2-40B4-BE49-F238E27FC236}">
                <a16:creationId xmlns:a16="http://schemas.microsoft.com/office/drawing/2014/main" id="{FF5B2679-5029-4692-A1C7-099E7A58362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32000" y="2448000"/>
            <a:ext cx="3600000" cy="3631338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1" name="Объект 2">
            <a:extLst>
              <a:ext uri="{FF2B5EF4-FFF2-40B4-BE49-F238E27FC236}">
                <a16:creationId xmlns:a16="http://schemas.microsoft.com/office/drawing/2014/main" id="{1B5AA133-C824-4B4A-96F4-D48A58E222D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302000" y="2448000"/>
            <a:ext cx="3600000" cy="3631338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12" name="Объект 2">
            <a:extLst>
              <a:ext uri="{FF2B5EF4-FFF2-40B4-BE49-F238E27FC236}">
                <a16:creationId xmlns:a16="http://schemas.microsoft.com/office/drawing/2014/main" id="{388A40C4-1887-4DBA-90FF-4CF89932DA5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172000" y="2448000"/>
            <a:ext cx="3600000" cy="3631338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lIns="136800" tIns="252000" rIns="136800" rtlCol="0"/>
          <a:lstStyle>
            <a:lvl1pPr marL="266700" indent="-266700">
              <a:buClr>
                <a:schemeClr val="tx1">
                  <a:lumMod val="75000"/>
                  <a:lumOff val="25000"/>
                </a:schemeClr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chemeClr val="tx1">
                  <a:lumMod val="75000"/>
                  <a:lumOff val="25000"/>
                </a:schemeClr>
              </a:buClr>
              <a:defRPr/>
            </a:lvl2pPr>
            <a:lvl3pPr>
              <a:buClr>
                <a:schemeClr val="tx1">
                  <a:lumMod val="75000"/>
                  <a:lumOff val="25000"/>
                </a:schemeClr>
              </a:buClr>
              <a:defRPr/>
            </a:lvl3pPr>
            <a:lvl4pPr>
              <a:buClr>
                <a:schemeClr val="tx1">
                  <a:lumMod val="75000"/>
                  <a:lumOff val="25000"/>
                </a:schemeClr>
              </a:buClr>
              <a:defRPr/>
            </a:lvl4pPr>
            <a:lvl5pPr>
              <a:buClr>
                <a:schemeClr val="tx1">
                  <a:lumMod val="75000"/>
                  <a:lumOff val="25000"/>
                </a:schemeClr>
              </a:buClr>
              <a:defRPr/>
            </a:lvl5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E06229A-0702-4CD6-B5F1-0DC746CC4F1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728000"/>
            <a:ext cx="3600000" cy="720000"/>
          </a:xfrm>
          <a:solidFill>
            <a:schemeClr val="tx1">
              <a:lumMod val="75000"/>
              <a:lumOff val="25000"/>
            </a:schemeClr>
          </a:solidFill>
          <a:ln w="28575">
            <a:solidFill>
              <a:schemeClr val="accent1"/>
            </a:solidFill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Название раздела 1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43CF4B74-3202-48D6-B573-AA3882B039F4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02000" y="1728000"/>
            <a:ext cx="3600000" cy="720000"/>
          </a:xfrm>
          <a:solidFill>
            <a:schemeClr val="tx1">
              <a:lumMod val="75000"/>
              <a:lumOff val="25000"/>
            </a:schemeClr>
          </a:solidFill>
          <a:ln w="28575">
            <a:solidFill>
              <a:schemeClr val="accent2"/>
            </a:solidFill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Название раздела 2</a:t>
            </a:r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0BA6D519-EE14-4D3E-B15F-70C4423A398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172000" y="1728000"/>
            <a:ext cx="3600000" cy="720000"/>
          </a:xfrm>
          <a:solidFill>
            <a:schemeClr val="tx1">
              <a:lumMod val="75000"/>
              <a:lumOff val="25000"/>
            </a:schemeClr>
          </a:solidFill>
          <a:ln w="28575">
            <a:solidFill>
              <a:schemeClr val="accent3"/>
            </a:solidFill>
          </a:ln>
        </p:spPr>
        <p:txBody>
          <a:bodyPr lIns="108000" tIns="36000" rIns="108000" bIns="36000" rtlCol="0"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 rtl="0"/>
            <a:r>
              <a:rPr lang="ru-RU" noProof="0"/>
              <a:t>Название раздела 3</a:t>
            </a:r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id="{4DA29CFB-3C73-4618-B2D9-70E396D1EBA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6015389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ременная шка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F5211B-014A-4E6E-98C7-FDAF78553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0C6D2B-0FF5-4A5F-A062-480FFA6DA0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Текст 5">
            <a:extLst>
              <a:ext uri="{FF2B5EF4-FFF2-40B4-BE49-F238E27FC236}">
                <a16:creationId xmlns:a16="http://schemas.microsoft.com/office/drawing/2014/main" id="{91612B32-057C-422E-8B4A-7B464DE04A7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cxnSp>
        <p:nvCxnSpPr>
          <p:cNvPr id="8" name="Прямая со стрелкой 7">
            <a:extLst>
              <a:ext uri="{FF2B5EF4-FFF2-40B4-BE49-F238E27FC236}">
                <a16:creationId xmlns:a16="http://schemas.microsoft.com/office/drawing/2014/main" id="{B66BE87F-A588-41BE-A251-8940FFF7BDB0}"/>
              </a:ext>
            </a:extLst>
          </p:cNvPr>
          <p:cNvCxnSpPr/>
          <p:nvPr userDrawn="1"/>
        </p:nvCxnSpPr>
        <p:spPr>
          <a:xfrm>
            <a:off x="431800" y="3866682"/>
            <a:ext cx="11339513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Текст 10">
            <a:extLst>
              <a:ext uri="{FF2B5EF4-FFF2-40B4-BE49-F238E27FC236}">
                <a16:creationId xmlns:a16="http://schemas.microsoft.com/office/drawing/2014/main" id="{EE87B275-BCEB-48C5-BD58-39E2B9AB906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12908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75FEF587-0930-42DA-AF85-54F9A14870D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79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77B00876-F334-4F19-ACB9-5A52E300C62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03816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DC5160FB-C621-4014-AF15-7C31EBF9463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37583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3D37E5E1-DD5A-4C77-849F-40C0D2AE3F7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47850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4" name="Текст 10">
            <a:extLst>
              <a:ext uri="{FF2B5EF4-FFF2-40B4-BE49-F238E27FC236}">
                <a16:creationId xmlns:a16="http://schemas.microsoft.com/office/drawing/2014/main" id="{8164CA25-5B7F-4EDD-8B42-0D567DED179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77108" y="3973125"/>
            <a:ext cx="415608" cy="201776"/>
          </a:xfrm>
        </p:spPr>
        <p:txBody>
          <a:bodyPr rtlCol="0" anchor="ctr"/>
          <a:lstStyle>
            <a:lvl1pPr marL="0" indent="0" algn="ct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Год</a:t>
            </a:r>
          </a:p>
        </p:txBody>
      </p:sp>
      <p:sp>
        <p:nvSpPr>
          <p:cNvPr id="15" name="Текст 10">
            <a:extLst>
              <a:ext uri="{FF2B5EF4-FFF2-40B4-BE49-F238E27FC236}">
                <a16:creationId xmlns:a16="http://schemas.microsoft.com/office/drawing/2014/main" id="{15876039-3F56-4587-900E-4FCE60BCA50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231986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6" name="Текст 10">
            <a:extLst>
              <a:ext uri="{FF2B5EF4-FFF2-40B4-BE49-F238E27FC236}">
                <a16:creationId xmlns:a16="http://schemas.microsoft.com/office/drawing/2014/main" id="{515FCEBD-9007-4B9D-AE69-7F8068A14B2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79188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7" name="Текст 10">
            <a:extLst>
              <a:ext uri="{FF2B5EF4-FFF2-40B4-BE49-F238E27FC236}">
                <a16:creationId xmlns:a16="http://schemas.microsoft.com/office/drawing/2014/main" id="{8856F7F9-97EB-4612-BB5C-DDB9D90C9CD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26390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8" name="Текст 10">
            <a:extLst>
              <a:ext uri="{FF2B5EF4-FFF2-40B4-BE49-F238E27FC236}">
                <a16:creationId xmlns:a16="http://schemas.microsoft.com/office/drawing/2014/main" id="{B0C577BC-AD44-4FF0-8F34-D7ABD44B100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679952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19" name="Текст 10">
            <a:extLst>
              <a:ext uri="{FF2B5EF4-FFF2-40B4-BE49-F238E27FC236}">
                <a16:creationId xmlns:a16="http://schemas.microsoft.com/office/drawing/2014/main" id="{12E19F39-39CE-43A3-912F-3D8656DA5E7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735918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0" name="Текст 10">
            <a:extLst>
              <a:ext uri="{FF2B5EF4-FFF2-40B4-BE49-F238E27FC236}">
                <a16:creationId xmlns:a16="http://schemas.microsoft.com/office/drawing/2014/main" id="{64F2C543-C785-4078-9811-96F28F1BF21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20793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022F0FFE-8538-47C2-9227-B4DE41186CE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15196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75D12B21-B498-4E00-B817-457BAED99A3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623986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3" name="Текст 10">
            <a:extLst>
              <a:ext uri="{FF2B5EF4-FFF2-40B4-BE49-F238E27FC236}">
                <a16:creationId xmlns:a16="http://schemas.microsoft.com/office/drawing/2014/main" id="{A60F8F4D-F654-4555-BC21-7137D98E027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609599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0B633DEF-CDC6-4A75-A05B-0C875E2B8FF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568012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5" name="Текст 10">
            <a:extLst>
              <a:ext uri="{FF2B5EF4-FFF2-40B4-BE49-F238E27FC236}">
                <a16:creationId xmlns:a16="http://schemas.microsoft.com/office/drawing/2014/main" id="{23A67F56-440C-4AE2-B52E-F6ECF3E31F8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040029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6" name="Текст 10">
            <a:extLst>
              <a:ext uri="{FF2B5EF4-FFF2-40B4-BE49-F238E27FC236}">
                <a16:creationId xmlns:a16="http://schemas.microsoft.com/office/drawing/2014/main" id="{E8F5BF8F-8918-4E36-8AAF-45E994E46B2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512046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7" name="Текст 10">
            <a:extLst>
              <a:ext uri="{FF2B5EF4-FFF2-40B4-BE49-F238E27FC236}">
                <a16:creationId xmlns:a16="http://schemas.microsoft.com/office/drawing/2014/main" id="{1A2F56E4-C780-42A2-BA54-B1EAB7CA2197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984063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8" name="Текст 10">
            <a:extLst>
              <a:ext uri="{FF2B5EF4-FFF2-40B4-BE49-F238E27FC236}">
                <a16:creationId xmlns:a16="http://schemas.microsoft.com/office/drawing/2014/main" id="{7405E86B-3690-4EBE-8353-7ABE76F1081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456080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29" name="Текст 10">
            <a:extLst>
              <a:ext uri="{FF2B5EF4-FFF2-40B4-BE49-F238E27FC236}">
                <a16:creationId xmlns:a16="http://schemas.microsoft.com/office/drawing/2014/main" id="{DB54048B-A035-47F0-B54D-1B9676EE8931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928097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0" name="Текст 10">
            <a:extLst>
              <a:ext uri="{FF2B5EF4-FFF2-40B4-BE49-F238E27FC236}">
                <a16:creationId xmlns:a16="http://schemas.microsoft.com/office/drawing/2014/main" id="{12F6976C-DDBF-4808-9B45-2C78E0FC6AA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0344148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66103D17-8EEC-45BF-B909-8F6DB8575A35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9400114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2" name="Текст 10">
            <a:extLst>
              <a:ext uri="{FF2B5EF4-FFF2-40B4-BE49-F238E27FC236}">
                <a16:creationId xmlns:a16="http://schemas.microsoft.com/office/drawing/2014/main" id="{57F6EB7B-A4AE-4147-A94B-9C2860A158F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9872131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3" name="Текст 10">
            <a:extLst>
              <a:ext uri="{FF2B5EF4-FFF2-40B4-BE49-F238E27FC236}">
                <a16:creationId xmlns:a16="http://schemas.microsoft.com/office/drawing/2014/main" id="{95673032-36DB-4772-82D8-46E21D810A56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0816165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34" name="Текст 10">
            <a:extLst>
              <a:ext uri="{FF2B5EF4-FFF2-40B4-BE49-F238E27FC236}">
                <a16:creationId xmlns:a16="http://schemas.microsoft.com/office/drawing/2014/main" id="{CDE9935C-FEBD-421A-A63B-8A87A2D4A4D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1288182" y="3597398"/>
            <a:ext cx="377825" cy="201776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ММ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242C672-1222-4C21-9E3D-F365D9665E1B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360988" y="2190750"/>
            <a:ext cx="1793875" cy="561975"/>
          </a:xfrm>
          <a:solidFill>
            <a:schemeClr val="bg1">
              <a:lumMod val="95000"/>
            </a:schemeClr>
          </a:solidFill>
        </p:spPr>
        <p:txBody>
          <a:bodyPr tIns="36000" rtlCol="0" anchor="t"/>
          <a:lstStyle>
            <a:lvl1pPr marL="0" indent="0" algn="ctr">
              <a:buNone/>
              <a:defRPr sz="1600"/>
            </a:lvl1pPr>
          </a:lstStyle>
          <a:p>
            <a:pPr lvl="0" rtl="0"/>
            <a:r>
              <a:rPr lang="ru-RU" noProof="0"/>
              <a:t>Название элемента</a:t>
            </a:r>
          </a:p>
        </p:txBody>
      </p:sp>
      <p:sp>
        <p:nvSpPr>
          <p:cNvPr id="37" name="Текст 36">
            <a:extLst>
              <a:ext uri="{FF2B5EF4-FFF2-40B4-BE49-F238E27FC236}">
                <a16:creationId xmlns:a16="http://schemas.microsoft.com/office/drawing/2014/main" id="{2F97A7E3-509A-417D-9818-EDDA3B539E4F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412717" y="2505005"/>
            <a:ext cx="1690417" cy="224670"/>
          </a:xfrm>
        </p:spPr>
        <p:txBody>
          <a:bodyPr rtlCol="0"/>
          <a:lstStyle>
            <a:lvl1pPr marL="0" indent="0"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месяц, год</a:t>
            </a:r>
          </a:p>
        </p:txBody>
      </p:sp>
    </p:spTree>
    <p:extLst>
      <p:ext uri="{BB962C8B-B14F-4D97-AF65-F5344CB8AC3E}">
        <p14:creationId xmlns:p14="http://schemas.microsoft.com/office/powerpoint/2010/main" val="529110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лены группы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altLang="zh-CN" noProof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  <a:endParaRPr lang="ru-RU" altLang="zh-CN" noProof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altLang="zh-CN" noProof="0" smtClean="0"/>
              <a:pPr/>
              <a:t>‹#›</a:t>
            </a:fld>
            <a:endParaRPr lang="ru-RU" altLang="zh-CN" noProof="0"/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id="{8977821B-617D-47E4-AAA2-FADADD15EBC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31799" y="2319681"/>
            <a:ext cx="1352367" cy="1352367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Вставьте или перетащите изображение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99551C8-D5B2-495A-97BB-0711CD8C67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74854" y="2485913"/>
            <a:ext cx="2124000" cy="701538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Имя</a:t>
            </a:r>
            <a:endParaRPr lang="ru-RU" altLang="zh-CN" noProof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53739758-B746-428A-A18B-3989DA89A8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74854" y="3904988"/>
            <a:ext cx="2124000" cy="1800000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Краткая биография</a:t>
            </a:r>
            <a:endParaRPr lang="ru-RU" altLang="zh-CN" noProof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509F9E9-0483-4A79-B997-B23DAC164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  <a:endParaRPr lang="ru-RU" altLang="zh-CN" noProof="0"/>
          </a:p>
        </p:txBody>
      </p:sp>
      <p:sp>
        <p:nvSpPr>
          <p:cNvPr id="28" name="Текст 8">
            <a:extLst>
              <a:ext uri="{FF2B5EF4-FFF2-40B4-BE49-F238E27FC236}">
                <a16:creationId xmlns:a16="http://schemas.microsoft.com/office/drawing/2014/main" id="{B502D142-31B4-4BFF-A18F-9FB36E0F400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974854" y="3461032"/>
            <a:ext cx="2124000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Должность</a:t>
            </a:r>
            <a:endParaRPr lang="ru-RU" altLang="zh-CN" noProof="0"/>
          </a:p>
        </p:txBody>
      </p:sp>
      <p:sp>
        <p:nvSpPr>
          <p:cNvPr id="41" name="Рисунок 4">
            <a:extLst>
              <a:ext uri="{FF2B5EF4-FFF2-40B4-BE49-F238E27FC236}">
                <a16:creationId xmlns:a16="http://schemas.microsoft.com/office/drawing/2014/main" id="{ED382BE6-73A2-49C4-9284-7996310FE85F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4268028" y="2319681"/>
            <a:ext cx="1352367" cy="1352367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Вставьте или перетащите изображение</a:t>
            </a:r>
          </a:p>
        </p:txBody>
      </p:sp>
      <p:sp>
        <p:nvSpPr>
          <p:cNvPr id="42" name="Текст 8">
            <a:extLst>
              <a:ext uri="{FF2B5EF4-FFF2-40B4-BE49-F238E27FC236}">
                <a16:creationId xmlns:a16="http://schemas.microsoft.com/office/drawing/2014/main" id="{5E81FDE4-AA9D-42F8-BEAF-C710A81DC8A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811083" y="2485913"/>
            <a:ext cx="2124000" cy="701538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Имя</a:t>
            </a:r>
            <a:endParaRPr lang="ru-RU" altLang="zh-CN" noProof="0"/>
          </a:p>
        </p:txBody>
      </p:sp>
      <p:sp>
        <p:nvSpPr>
          <p:cNvPr id="43" name="Текст 10">
            <a:extLst>
              <a:ext uri="{FF2B5EF4-FFF2-40B4-BE49-F238E27FC236}">
                <a16:creationId xmlns:a16="http://schemas.microsoft.com/office/drawing/2014/main" id="{9D6585E1-D051-4611-811C-C8101B0D2F0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811083" y="3904988"/>
            <a:ext cx="2124000" cy="1800000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Краткая биография</a:t>
            </a:r>
            <a:endParaRPr lang="ru-RU" altLang="zh-CN" noProof="0"/>
          </a:p>
        </p:txBody>
      </p:sp>
      <p:sp>
        <p:nvSpPr>
          <p:cNvPr id="44" name="Текст 8">
            <a:extLst>
              <a:ext uri="{FF2B5EF4-FFF2-40B4-BE49-F238E27FC236}">
                <a16:creationId xmlns:a16="http://schemas.microsoft.com/office/drawing/2014/main" id="{6C195A32-24CC-4109-9C00-31757D0A0A3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811083" y="3461032"/>
            <a:ext cx="2124000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Должность</a:t>
            </a:r>
            <a:endParaRPr lang="ru-RU" altLang="zh-CN" noProof="0"/>
          </a:p>
        </p:txBody>
      </p:sp>
      <p:sp>
        <p:nvSpPr>
          <p:cNvPr id="45" name="Рисунок 4">
            <a:extLst>
              <a:ext uri="{FF2B5EF4-FFF2-40B4-BE49-F238E27FC236}">
                <a16:creationId xmlns:a16="http://schemas.microsoft.com/office/drawing/2014/main" id="{B318C64F-C963-4A3C-BB8F-999A7F7F5F88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8112825" y="2319681"/>
            <a:ext cx="1352367" cy="1352367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Вставьте или перетащите изображение</a:t>
            </a:r>
          </a:p>
        </p:txBody>
      </p:sp>
      <p:sp>
        <p:nvSpPr>
          <p:cNvPr id="46" name="Текст 8">
            <a:extLst>
              <a:ext uri="{FF2B5EF4-FFF2-40B4-BE49-F238E27FC236}">
                <a16:creationId xmlns:a16="http://schemas.microsoft.com/office/drawing/2014/main" id="{B8B9BC49-5937-4C0A-9AA6-7A7DA7F18CA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647313" y="2485913"/>
            <a:ext cx="2124000" cy="701538"/>
          </a:xfrm>
        </p:spPr>
        <p:txBody>
          <a:bodyPr rtlCol="0" anchor="b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Имя</a:t>
            </a:r>
            <a:endParaRPr lang="ru-RU" altLang="zh-CN" noProof="0"/>
          </a:p>
        </p:txBody>
      </p:sp>
      <p:sp>
        <p:nvSpPr>
          <p:cNvPr id="47" name="Текст 10">
            <a:extLst>
              <a:ext uri="{FF2B5EF4-FFF2-40B4-BE49-F238E27FC236}">
                <a16:creationId xmlns:a16="http://schemas.microsoft.com/office/drawing/2014/main" id="{8020B4D6-002F-4FA9-BF1D-FC56D9A06F2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647313" y="3904988"/>
            <a:ext cx="2124000" cy="1800000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Краткая биография</a:t>
            </a:r>
            <a:endParaRPr lang="ru-RU" altLang="zh-CN" noProof="0"/>
          </a:p>
        </p:txBody>
      </p:sp>
      <p:sp>
        <p:nvSpPr>
          <p:cNvPr id="48" name="Текст 8">
            <a:extLst>
              <a:ext uri="{FF2B5EF4-FFF2-40B4-BE49-F238E27FC236}">
                <a16:creationId xmlns:a16="http://schemas.microsoft.com/office/drawing/2014/main" id="{93C1946C-7118-4BF3-8EE8-B0944465F49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647313" y="3461032"/>
            <a:ext cx="2124000" cy="245885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Должность</a:t>
            </a:r>
            <a:endParaRPr lang="ru-RU" altLang="zh-CN" noProof="0"/>
          </a:p>
        </p:txBody>
      </p:sp>
    </p:spTree>
    <p:extLst>
      <p:ext uri="{BB962C8B-B14F-4D97-AF65-F5344CB8AC3E}">
        <p14:creationId xmlns:p14="http://schemas.microsoft.com/office/powerpoint/2010/main" val="1638949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лены группы 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509F9E9-0483-4A79-B997-B23DAC164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49" name="Текст 8">
            <a:extLst>
              <a:ext uri="{FF2B5EF4-FFF2-40B4-BE49-F238E27FC236}">
                <a16:creationId xmlns:a16="http://schemas.microsoft.com/office/drawing/2014/main" id="{305CEEFA-58BB-4AFA-AD31-BEE38B013E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1800" y="4113808"/>
            <a:ext cx="1620000" cy="783544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50" name="Текст 10">
            <a:extLst>
              <a:ext uri="{FF2B5EF4-FFF2-40B4-BE49-F238E27FC236}">
                <a16:creationId xmlns:a16="http://schemas.microsoft.com/office/drawing/2014/main" id="{BEEE40C3-341F-4063-8D33-B1328863FB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1800" y="5258975"/>
            <a:ext cx="1620000" cy="720000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1" name="Текст 8">
            <a:extLst>
              <a:ext uri="{FF2B5EF4-FFF2-40B4-BE49-F238E27FC236}">
                <a16:creationId xmlns:a16="http://schemas.microsoft.com/office/drawing/2014/main" id="{D09CE291-B951-4300-9D67-154E4BB557E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375703" y="4113808"/>
            <a:ext cx="1620000" cy="783544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52" name="Текст 10">
            <a:extLst>
              <a:ext uri="{FF2B5EF4-FFF2-40B4-BE49-F238E27FC236}">
                <a16:creationId xmlns:a16="http://schemas.microsoft.com/office/drawing/2014/main" id="{0D3A393C-4D8C-49BC-934D-B57BE1B2840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375703" y="5258975"/>
            <a:ext cx="1620000" cy="720000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3" name="Текст 8">
            <a:extLst>
              <a:ext uri="{FF2B5EF4-FFF2-40B4-BE49-F238E27FC236}">
                <a16:creationId xmlns:a16="http://schemas.microsoft.com/office/drawing/2014/main" id="{08906184-3520-4606-AF8B-59ECFFA6D75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319606" y="4113808"/>
            <a:ext cx="1620000" cy="783544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54" name="Текст 10">
            <a:extLst>
              <a:ext uri="{FF2B5EF4-FFF2-40B4-BE49-F238E27FC236}">
                <a16:creationId xmlns:a16="http://schemas.microsoft.com/office/drawing/2014/main" id="{8A64BEB9-7FB0-4DF9-BFE9-62016E83E89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319606" y="5258975"/>
            <a:ext cx="1620000" cy="720000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5" name="Текст 8">
            <a:extLst>
              <a:ext uri="{FF2B5EF4-FFF2-40B4-BE49-F238E27FC236}">
                <a16:creationId xmlns:a16="http://schemas.microsoft.com/office/drawing/2014/main" id="{4CCC1C98-37FD-4404-8383-72ED535FE57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263509" y="4113808"/>
            <a:ext cx="1620000" cy="783544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56" name="Текст 10">
            <a:extLst>
              <a:ext uri="{FF2B5EF4-FFF2-40B4-BE49-F238E27FC236}">
                <a16:creationId xmlns:a16="http://schemas.microsoft.com/office/drawing/2014/main" id="{B24BD1AE-AB0E-40FA-AEA8-8D687D84B56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263509" y="5258975"/>
            <a:ext cx="1620000" cy="720000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57" name="Текст 8">
            <a:extLst>
              <a:ext uri="{FF2B5EF4-FFF2-40B4-BE49-F238E27FC236}">
                <a16:creationId xmlns:a16="http://schemas.microsoft.com/office/drawing/2014/main" id="{CA2F0EA7-F3F7-443F-BA0D-4916B618C56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207412" y="4113808"/>
            <a:ext cx="1620000" cy="783544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58" name="Текст 10">
            <a:extLst>
              <a:ext uri="{FF2B5EF4-FFF2-40B4-BE49-F238E27FC236}">
                <a16:creationId xmlns:a16="http://schemas.microsoft.com/office/drawing/2014/main" id="{2BB6E6C3-1F6A-41B6-8EE0-6FDCBA34413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207412" y="5258975"/>
            <a:ext cx="1620000" cy="720000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6" name="Рисунок 15">
            <a:extLst>
              <a:ext uri="{FF2B5EF4-FFF2-40B4-BE49-F238E27FC236}">
                <a16:creationId xmlns:a16="http://schemas.microsoft.com/office/drawing/2014/main" id="{B2738624-9DAA-4152-9A77-80BBB71AD5F1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431800" y="2246681"/>
            <a:ext cx="1620000" cy="16200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59" name="Рисунок 15">
            <a:extLst>
              <a:ext uri="{FF2B5EF4-FFF2-40B4-BE49-F238E27FC236}">
                <a16:creationId xmlns:a16="http://schemas.microsoft.com/office/drawing/2014/main" id="{522AE46C-0845-4BB0-9861-06071BCF56F6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2375703" y="2246681"/>
            <a:ext cx="1620000" cy="16200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0" name="Рисунок 15">
            <a:extLst>
              <a:ext uri="{FF2B5EF4-FFF2-40B4-BE49-F238E27FC236}">
                <a16:creationId xmlns:a16="http://schemas.microsoft.com/office/drawing/2014/main" id="{D791A6AF-478F-443B-A785-F82A8DBA9F30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4319606" y="2246681"/>
            <a:ext cx="1620000" cy="16200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1" name="Рисунок 15">
            <a:extLst>
              <a:ext uri="{FF2B5EF4-FFF2-40B4-BE49-F238E27FC236}">
                <a16:creationId xmlns:a16="http://schemas.microsoft.com/office/drawing/2014/main" id="{1A65AFE9-2875-44A5-BF13-6E8438892669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6263509" y="2246681"/>
            <a:ext cx="1620000" cy="16200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62" name="Рисунок 15">
            <a:extLst>
              <a:ext uri="{FF2B5EF4-FFF2-40B4-BE49-F238E27FC236}">
                <a16:creationId xmlns:a16="http://schemas.microsoft.com/office/drawing/2014/main" id="{069B9167-077F-4123-82C5-01EB62AFB3E6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8207412" y="2246681"/>
            <a:ext cx="1620000" cy="16200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21" name="Текст 8">
            <a:extLst>
              <a:ext uri="{FF2B5EF4-FFF2-40B4-BE49-F238E27FC236}">
                <a16:creationId xmlns:a16="http://schemas.microsoft.com/office/drawing/2014/main" id="{F9EF21D5-1862-4F5B-86BF-B76AF2A72B3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151313" y="4113808"/>
            <a:ext cx="1620000" cy="783544"/>
          </a:xfrm>
        </p:spPr>
        <p:txBody>
          <a:bodyPr rtlCol="0"/>
          <a:lstStyle>
            <a:lvl1pPr marL="0" indent="0" algn="l">
              <a:buFont typeface="Arial" panose="020B0604020202020204" pitchFamily="34" charset="0"/>
              <a:buNone/>
              <a:defRPr sz="2400"/>
            </a:lvl1pPr>
          </a:lstStyle>
          <a:p>
            <a:pPr lvl="0" rtl="0"/>
            <a:r>
              <a:rPr lang="ru-RU" noProof="0"/>
              <a:t>Полное имя</a:t>
            </a:r>
          </a:p>
        </p:txBody>
      </p:sp>
      <p:sp>
        <p:nvSpPr>
          <p:cNvPr id="22" name="Текст 10">
            <a:extLst>
              <a:ext uri="{FF2B5EF4-FFF2-40B4-BE49-F238E27FC236}">
                <a16:creationId xmlns:a16="http://schemas.microsoft.com/office/drawing/2014/main" id="{80EC8DA4-EC6B-4362-949F-968E973A545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0151313" y="5258975"/>
            <a:ext cx="1620000" cy="720000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23" name="Рисунок 15">
            <a:extLst>
              <a:ext uri="{FF2B5EF4-FFF2-40B4-BE49-F238E27FC236}">
                <a16:creationId xmlns:a16="http://schemas.microsoft.com/office/drawing/2014/main" id="{FC64B5FD-0E87-4FAB-AFEA-D10DFED9F653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10151313" y="2246681"/>
            <a:ext cx="1620000" cy="1620000"/>
          </a:xfrm>
          <a:solidFill>
            <a:schemeClr val="bg1">
              <a:lumMod val="95000"/>
              <a:alpha val="70000"/>
            </a:schemeClr>
          </a:solidFill>
          <a:ln w="95250" cap="sq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34620516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F5211B-014A-4E6E-98C7-FDAF78553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0C6D2B-0FF5-4A5F-A062-480FFA6DA0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5" name="Текст 5">
            <a:extLst>
              <a:ext uri="{FF2B5EF4-FFF2-40B4-BE49-F238E27FC236}">
                <a16:creationId xmlns:a16="http://schemas.microsoft.com/office/drawing/2014/main" id="{91612B32-057C-422E-8B4A-7B464DE04A7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4342674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592846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2A4E56-DEE9-4FB2-89FF-0F12DB08AD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8525B7-4C8D-4482-98E3-A68789AAB0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602381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9">
            <a:extLst>
              <a:ext uri="{FF2B5EF4-FFF2-40B4-BE49-F238E27FC236}">
                <a16:creationId xmlns:a16="http://schemas.microsoft.com/office/drawing/2014/main" id="{FF978957-D101-43B4-A717-19B1820B4F1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786563"/>
          </a:xfrm>
          <a:solidFill>
            <a:schemeClr val="tx1">
              <a:lumMod val="75000"/>
              <a:lumOff val="25000"/>
            </a:schemeClr>
          </a:solidFill>
        </p:spPr>
        <p:txBody>
          <a:bodyPr lIns="1044000" rIns="0" rtlCol="0" anchor="ctr"/>
          <a:lstStyle>
            <a:lvl1pPr marL="0" indent="0" algn="l">
              <a:buNone/>
              <a:defRPr sz="1100" i="1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ru-RU" noProof="0"/>
              <a:t>Вставьте или перетащите свое фото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4DD3616-4E40-4CE5-88C8-2AF6E47D2086}"/>
              </a:ext>
            </a:extLst>
          </p:cNvPr>
          <p:cNvSpPr/>
          <p:nvPr userDrawn="1"/>
        </p:nvSpPr>
        <p:spPr>
          <a:xfrm>
            <a:off x="6336000" y="0"/>
            <a:ext cx="3979575" cy="67865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EA3B184-0AF0-4DF5-B2BD-E6D1806BE1BF}"/>
              </a:ext>
            </a:extLst>
          </p:cNvPr>
          <p:cNvSpPr/>
          <p:nvPr userDrawn="1"/>
        </p:nvSpPr>
        <p:spPr>
          <a:xfrm>
            <a:off x="-1" y="6786563"/>
            <a:ext cx="11771999" cy="71437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8FC9062-5711-4550-8470-F1324E804FFF}"/>
              </a:ext>
            </a:extLst>
          </p:cNvPr>
          <p:cNvSpPr/>
          <p:nvPr userDrawn="1"/>
        </p:nvSpPr>
        <p:spPr>
          <a:xfrm>
            <a:off x="11771999" y="6786563"/>
            <a:ext cx="420000" cy="714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C433A2F-8949-4AAC-AE96-175254493AF4}"/>
              </a:ext>
            </a:extLst>
          </p:cNvPr>
          <p:cNvSpPr/>
          <p:nvPr userDrawn="1"/>
        </p:nvSpPr>
        <p:spPr>
          <a:xfrm>
            <a:off x="6336000" y="0"/>
            <a:ext cx="3979575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5B1DD-2DBA-49BF-BF09-5B70713A4C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39896" y="2377000"/>
            <a:ext cx="3571782" cy="2387600"/>
          </a:xfrm>
        </p:spPr>
        <p:txBody>
          <a:bodyPr rtlCol="0" anchor="b"/>
          <a:lstStyle>
            <a:lvl1pPr algn="l">
              <a:defRPr sz="5400" spc="-3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Спасибо за внимание!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A60831-AA5D-4359-AACC-37D7271F2BF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05624" y="5057775"/>
            <a:ext cx="3206053" cy="247650"/>
          </a:xfrm>
        </p:spPr>
        <p:txBody>
          <a:bodyPr rtlCol="0"/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Полное имя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9EABB85-2AAF-4939-BDF4-E3CF2F31B3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05625" y="5400675"/>
            <a:ext cx="3206750" cy="24765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400" dirty="0" smtClean="0">
                <a:solidFill>
                  <a:schemeClr val="bg1"/>
                </a:solidFill>
              </a:defRPr>
            </a:lvl1pPr>
            <a:lvl2pPr>
              <a:defRPr lang="en-US" sz="2000" dirty="0" smtClean="0"/>
            </a:lvl2pPr>
            <a:lvl3pPr>
              <a:defRPr lang="en-US" sz="1800" dirty="0" smtClean="0"/>
            </a:lvl3pPr>
            <a:lvl4pPr>
              <a:defRPr lang="en-US" sz="1600" dirty="0" smtClean="0"/>
            </a:lvl4pPr>
            <a:lvl5pPr>
              <a:defRPr lang="en-ZA" sz="1600" dirty="0"/>
            </a:lvl5pPr>
          </a:lstStyle>
          <a:p>
            <a:pPr marL="266700" lvl="0" indent="-266700" rtl="0"/>
            <a:r>
              <a:rPr lang="ru-RU" noProof="0"/>
              <a:t>Контактный номер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04E7DF27-55E9-4F17-91D3-29228A4020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905625" y="5751513"/>
            <a:ext cx="3206750" cy="24765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sz="1400" smtClean="0">
                <a:solidFill>
                  <a:schemeClr val="bg1"/>
                </a:solidFill>
              </a:defRPr>
            </a:lvl1pPr>
            <a:lvl2pPr>
              <a:defRPr lang="en-US" sz="2000" smtClean="0"/>
            </a:lvl2pPr>
            <a:lvl3pPr>
              <a:defRPr lang="en-US" sz="1800" smtClean="0"/>
            </a:lvl3pPr>
            <a:lvl4pPr>
              <a:defRPr lang="en-US" sz="1600" smtClean="0"/>
            </a:lvl4pPr>
            <a:lvl5pPr>
              <a:defRPr lang="en-ZA" sz="1600"/>
            </a:lvl5pPr>
          </a:lstStyle>
          <a:p>
            <a:pPr marL="266700" lvl="0" indent="-266700" rtl="0"/>
            <a:r>
              <a:rPr lang="ru-RU" noProof="0"/>
              <a:t>Электронная почта или контакт в социальной сети</a:t>
            </a:r>
          </a:p>
        </p:txBody>
      </p:sp>
    </p:spTree>
    <p:extLst>
      <p:ext uri="{BB962C8B-B14F-4D97-AF65-F5344CB8AC3E}">
        <p14:creationId xmlns:p14="http://schemas.microsoft.com/office/powerpoint/2010/main" val="41008153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знакомительные версии мобильных приложе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Экрана мобильного телефона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68055F11-596F-47BF-A832-A501EC346C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307" y="915497"/>
            <a:ext cx="4666142" cy="4684105"/>
          </a:xfrm>
          <a:prstGeom prst="rect">
            <a:avLst/>
          </a:prstGeom>
        </p:spPr>
      </p:pic>
      <p:pic>
        <p:nvPicPr>
          <p:cNvPr id="9" name="Рисунок 8" descr="Экрана мобильного телефона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80EBF765-2A5E-4BDA-B092-25691E4791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2929" y="915497"/>
            <a:ext cx="4666142" cy="4684105"/>
          </a:xfrm>
          <a:prstGeom prst="rect">
            <a:avLst/>
          </a:prstGeom>
        </p:spPr>
      </p:pic>
      <p:pic>
        <p:nvPicPr>
          <p:cNvPr id="10" name="Рисунок 9" descr="Экрана мобильного телефона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E97A6530-14B5-4A05-B7A3-7BA661FCD5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2551" y="915497"/>
            <a:ext cx="4666142" cy="4684105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F5211B-014A-4E6E-98C7-FDAF78553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56FC21-A32D-44DC-BED7-08CEBB3B90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0C6D2B-0FF5-4A5F-A062-480FFA6DA09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1" name="Объект 3">
            <a:extLst>
              <a:ext uri="{FF2B5EF4-FFF2-40B4-BE49-F238E27FC236}">
                <a16:creationId xmlns:a16="http://schemas.microsoft.com/office/drawing/2014/main" id="{47EC9494-5A42-419D-AADF-96EF1EFD7B6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615505" y="5752808"/>
            <a:ext cx="1980000" cy="54894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Сведения о макете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CE2D3309-00A3-42D9-8706-6F2A6AD3BB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15505" y="5291099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Имя макета</a:t>
            </a:r>
          </a:p>
        </p:txBody>
      </p:sp>
      <p:sp>
        <p:nvSpPr>
          <p:cNvPr id="13" name="Объект 3">
            <a:extLst>
              <a:ext uri="{FF2B5EF4-FFF2-40B4-BE49-F238E27FC236}">
                <a16:creationId xmlns:a16="http://schemas.microsoft.com/office/drawing/2014/main" id="{94E4C70C-AC1E-4EDE-B2C1-23A54123479F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177148" y="5752808"/>
            <a:ext cx="1980000" cy="54894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Сведения о макете</a:t>
            </a:r>
          </a:p>
        </p:txBody>
      </p:sp>
      <p:sp>
        <p:nvSpPr>
          <p:cNvPr id="14" name="Текст 11">
            <a:extLst>
              <a:ext uri="{FF2B5EF4-FFF2-40B4-BE49-F238E27FC236}">
                <a16:creationId xmlns:a16="http://schemas.microsoft.com/office/drawing/2014/main" id="{14B1BB7D-C6D3-4D9C-A235-6CBB5A13EE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77148" y="5291099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Имя макета</a:t>
            </a:r>
          </a:p>
        </p:txBody>
      </p:sp>
      <p:sp>
        <p:nvSpPr>
          <p:cNvPr id="15" name="Объект 3">
            <a:extLst>
              <a:ext uri="{FF2B5EF4-FFF2-40B4-BE49-F238E27FC236}">
                <a16:creationId xmlns:a16="http://schemas.microsoft.com/office/drawing/2014/main" id="{718515F4-6451-4FB7-ACE4-5D9C2CD207A4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699878" y="5752808"/>
            <a:ext cx="1980000" cy="54894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Сведения о макете</a:t>
            </a:r>
          </a:p>
        </p:txBody>
      </p:sp>
      <p:sp>
        <p:nvSpPr>
          <p:cNvPr id="16" name="Текст 11">
            <a:extLst>
              <a:ext uri="{FF2B5EF4-FFF2-40B4-BE49-F238E27FC236}">
                <a16:creationId xmlns:a16="http://schemas.microsoft.com/office/drawing/2014/main" id="{B362C889-34FC-4EB1-967B-DC98349082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699878" y="5291099"/>
            <a:ext cx="1980000" cy="360000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Имя макета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4C4EB921-BD58-4C2E-BDD5-FC8D2629829B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751679" y="1450182"/>
            <a:ext cx="1772571" cy="3183732"/>
          </a:xfr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7" name="Рисунок 3">
            <a:extLst>
              <a:ext uri="{FF2B5EF4-FFF2-40B4-BE49-F238E27FC236}">
                <a16:creationId xmlns:a16="http://schemas.microsoft.com/office/drawing/2014/main" id="{3CB44DE3-C599-4EA7-BFDA-4E39AE89FC0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5281301" y="1450182"/>
            <a:ext cx="1772571" cy="3183732"/>
          </a:xfr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  <p:sp>
        <p:nvSpPr>
          <p:cNvPr id="18" name="Рисунок 3">
            <a:extLst>
              <a:ext uri="{FF2B5EF4-FFF2-40B4-BE49-F238E27FC236}">
                <a16:creationId xmlns:a16="http://schemas.microsoft.com/office/drawing/2014/main" id="{A4392E45-2A0B-49BF-9952-79C42AF8DE90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8810923" y="1450182"/>
            <a:ext cx="1772571" cy="3183732"/>
          </a:xfrm>
          <a:solidFill>
            <a:schemeClr val="bg1">
              <a:lumMod val="95000"/>
              <a:alpha val="70000"/>
            </a:schemeClr>
          </a:solidFill>
          <a:ln w="95250" cap="sq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12301276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тзы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E8A85E10-5A18-4C86-8310-FA9CF8DF8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2E533DB-3399-4A25-BB80-899E9CC78D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r>
              <a:rPr lang="ru-RU" noProof="0"/>
              <a:t>Добавить нижний колонтитул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509F9E9-0483-4A79-B997-B23DAC1644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11339513" cy="360000"/>
          </a:xfrm>
        </p:spPr>
        <p:txBody>
          <a:bodyPr rtlCol="0"/>
          <a:lstStyle>
            <a:lvl1pPr marL="0" indent="0">
              <a:buNone/>
              <a:defRPr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ru-RU" noProof="0"/>
              <a:t>Подзаголовок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49CC2AE-E299-42B4-A2C4-357708A0054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1800" y="1836744"/>
            <a:ext cx="3541655" cy="2224950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 rtlCol="0" anchor="ctr"/>
          <a:lstStyle>
            <a:lvl1pPr marL="0" indent="0" algn="ctr">
              <a:buNone/>
              <a:defRPr i="0"/>
            </a:lvl1pPr>
          </a:lstStyle>
          <a:p>
            <a:pPr lvl="0" rtl="0"/>
            <a:r>
              <a:rPr lang="ru-RU" noProof="0"/>
              <a:t>Здесь должен быть отзыв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199551C8-D5B2-495A-97BB-0711CD8C67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2556" y="3693626"/>
            <a:ext cx="3251132" cy="231102"/>
          </a:xfrm>
        </p:spPr>
        <p:txBody>
          <a:bodyPr rtlCol="0" anchor="t"/>
          <a:lstStyle>
            <a:lvl1pPr marL="0" indent="0" algn="r">
              <a:buFont typeface="Arial" panose="020B0604020202020204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Имя и должность</a:t>
            </a:r>
          </a:p>
        </p:txBody>
      </p:sp>
      <p:sp>
        <p:nvSpPr>
          <p:cNvPr id="12" name="Текст 3">
            <a:extLst>
              <a:ext uri="{FF2B5EF4-FFF2-40B4-BE49-F238E27FC236}">
                <a16:creationId xmlns:a16="http://schemas.microsoft.com/office/drawing/2014/main" id="{03139A49-E537-4395-967A-08C99782070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325172" y="3591659"/>
            <a:ext cx="3541655" cy="2224950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 rtlCol="0" anchor="ctr"/>
          <a:lstStyle>
            <a:lvl1pPr marL="0" indent="0" algn="ctr">
              <a:buNone/>
              <a:defRPr i="0"/>
            </a:lvl1pPr>
          </a:lstStyle>
          <a:p>
            <a:pPr lvl="0" rtl="0"/>
            <a:r>
              <a:rPr lang="ru-RU" noProof="0"/>
              <a:t>Здесь должен быть отзыв</a:t>
            </a:r>
          </a:p>
        </p:txBody>
      </p:sp>
      <p:sp>
        <p:nvSpPr>
          <p:cNvPr id="13" name="Текст 8">
            <a:extLst>
              <a:ext uri="{FF2B5EF4-FFF2-40B4-BE49-F238E27FC236}">
                <a16:creationId xmlns:a16="http://schemas.microsoft.com/office/drawing/2014/main" id="{3EE1C8A1-F171-46D2-A92F-1B0E9C52B1A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468052" y="5448541"/>
            <a:ext cx="3251132" cy="231102"/>
          </a:xfrm>
        </p:spPr>
        <p:txBody>
          <a:bodyPr rtlCol="0" anchor="t"/>
          <a:lstStyle>
            <a:lvl1pPr marL="0" indent="0" algn="r">
              <a:buFont typeface="Arial" panose="020B0604020202020204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Имя и должность</a:t>
            </a:r>
          </a:p>
        </p:txBody>
      </p:sp>
      <p:sp>
        <p:nvSpPr>
          <p:cNvPr id="14" name="Текст 3">
            <a:extLst>
              <a:ext uri="{FF2B5EF4-FFF2-40B4-BE49-F238E27FC236}">
                <a16:creationId xmlns:a16="http://schemas.microsoft.com/office/drawing/2014/main" id="{E3E7FB48-98BE-4677-A80F-969F9F30720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218545" y="1836744"/>
            <a:ext cx="3541655" cy="2224950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 rtlCol="0" anchor="ctr"/>
          <a:lstStyle>
            <a:lvl1pPr marL="0" indent="0" algn="ctr">
              <a:buNone/>
              <a:defRPr i="0"/>
            </a:lvl1pPr>
          </a:lstStyle>
          <a:p>
            <a:pPr lvl="0" rtl="0"/>
            <a:r>
              <a:rPr lang="ru-RU" noProof="0"/>
              <a:t>Здесь должен быть отзыв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0146F28A-70F5-4E8B-8A3A-ADB1B6A080D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69301" y="3693626"/>
            <a:ext cx="3251132" cy="231102"/>
          </a:xfrm>
        </p:spPr>
        <p:txBody>
          <a:bodyPr rtlCol="0" anchor="t"/>
          <a:lstStyle>
            <a:lvl1pPr marL="0" indent="0" algn="r">
              <a:buFont typeface="Arial" panose="020B0604020202020204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Имя и 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23627155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C433A2F-8949-4AAC-AE96-175254493AF4}"/>
              </a:ext>
            </a:extLst>
          </p:cNvPr>
          <p:cNvSpPr/>
          <p:nvPr userDrawn="1"/>
        </p:nvSpPr>
        <p:spPr>
          <a:xfrm>
            <a:off x="0" y="0"/>
            <a:ext cx="6336000" cy="6786563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5B1DD-2DBA-49BF-BF09-5B70713A4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2000" y="2377000"/>
            <a:ext cx="5472000" cy="2387600"/>
          </a:xfrm>
        </p:spPr>
        <p:txBody>
          <a:bodyPr rtlCol="0" anchor="b"/>
          <a:lstStyle>
            <a:lvl1pPr algn="l">
              <a:defRPr sz="4200" spc="-3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C7A60831-AA5D-4359-AACC-37D7271F2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00" y="4962525"/>
            <a:ext cx="5472000" cy="1219200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A8EA9D3-63E1-4170-B9FF-2F1AF08CCA45}"/>
              </a:ext>
            </a:extLst>
          </p:cNvPr>
          <p:cNvSpPr/>
          <p:nvPr userDrawn="1"/>
        </p:nvSpPr>
        <p:spPr>
          <a:xfrm>
            <a:off x="-1" y="6786563"/>
            <a:ext cx="11771999" cy="71437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6AE9C85-4EEF-40CA-AA18-4DC9F703F4FD}"/>
              </a:ext>
            </a:extLst>
          </p:cNvPr>
          <p:cNvSpPr/>
          <p:nvPr userDrawn="1"/>
        </p:nvSpPr>
        <p:spPr>
          <a:xfrm>
            <a:off x="11771999" y="6786563"/>
            <a:ext cx="420000" cy="714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83102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805D700-F00E-4505-8483-501219FB8BD2}"/>
              </a:ext>
            </a:extLst>
          </p:cNvPr>
          <p:cNvSpPr/>
          <p:nvPr userDrawn="1"/>
        </p:nvSpPr>
        <p:spPr>
          <a:xfrm>
            <a:off x="0" y="0"/>
            <a:ext cx="12192000" cy="636536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C433A2F-8949-4AAC-AE96-175254493AF4}"/>
              </a:ext>
            </a:extLst>
          </p:cNvPr>
          <p:cNvSpPr/>
          <p:nvPr userDrawn="1"/>
        </p:nvSpPr>
        <p:spPr>
          <a:xfrm>
            <a:off x="432000" y="1"/>
            <a:ext cx="11760000" cy="6365362"/>
          </a:xfrm>
          <a:prstGeom prst="rect">
            <a:avLst/>
          </a:prstGeom>
          <a:gradFill>
            <a:gsLst>
              <a:gs pos="36000">
                <a:schemeClr val="tx1">
                  <a:alpha val="60000"/>
                </a:schemeClr>
              </a:gs>
              <a:gs pos="100000">
                <a:schemeClr val="tx1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5B1DD-2DBA-49BF-BF09-5B70713A4C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728" y="2377000"/>
            <a:ext cx="6299682" cy="2387600"/>
          </a:xfrm>
        </p:spPr>
        <p:txBody>
          <a:bodyPr rtlCol="0" anchor="b"/>
          <a:lstStyle>
            <a:lvl1pPr algn="l">
              <a:defRPr sz="4200" spc="-3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C7A60831-AA5D-4359-AACC-37D7271F2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728" y="4962525"/>
            <a:ext cx="6299682" cy="1219200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1384471-818E-4B2E-BA19-852421944514}"/>
              </a:ext>
            </a:extLst>
          </p:cNvPr>
          <p:cNvSpPr/>
          <p:nvPr userDrawn="1"/>
        </p:nvSpPr>
        <p:spPr>
          <a:xfrm>
            <a:off x="-1" y="6786563"/>
            <a:ext cx="11771999" cy="71437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FBA5E93-E4C5-4917-B92A-53FC468CFEBD}"/>
              </a:ext>
            </a:extLst>
          </p:cNvPr>
          <p:cNvSpPr/>
          <p:nvPr userDrawn="1"/>
        </p:nvSpPr>
        <p:spPr>
          <a:xfrm>
            <a:off x="11771999" y="6786563"/>
            <a:ext cx="420000" cy="714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C109B30-9CC9-4BE8-AB10-1BA398CAB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9" name="Нижний колонтитул 8">
            <a:extLst>
              <a:ext uri="{FF2B5EF4-FFF2-40B4-BE49-F238E27FC236}">
                <a16:creationId xmlns:a16="http://schemas.microsoft.com/office/drawing/2014/main" id="{AF77174B-114F-48DF-AFBF-1AA3416ACD4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</p:spTree>
    <p:extLst>
      <p:ext uri="{BB962C8B-B14F-4D97-AF65-F5344CB8AC3E}">
        <p14:creationId xmlns:p14="http://schemas.microsoft.com/office/powerpoint/2010/main" val="41868349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428A921-D1FB-449F-8402-7C032AAABB1C}"/>
              </a:ext>
            </a:extLst>
          </p:cNvPr>
          <p:cNvSpPr/>
          <p:nvPr userDrawn="1"/>
        </p:nvSpPr>
        <p:spPr>
          <a:xfrm>
            <a:off x="5353050" y="1"/>
            <a:ext cx="6406950" cy="6857998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8" name="Нижний колонтитул 17">
            <a:extLst>
              <a:ext uri="{FF2B5EF4-FFF2-40B4-BE49-F238E27FC236}">
                <a16:creationId xmlns:a16="http://schemas.microsoft.com/office/drawing/2014/main" id="{1EC63334-B325-4256-8AA0-6F5A11030DE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32000" y="6365363"/>
            <a:ext cx="4416225" cy="412431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0F80631D-0113-45B5-9716-6AED2430C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2" name="Текст 3">
            <a:extLst>
              <a:ext uri="{FF2B5EF4-FFF2-40B4-BE49-F238E27FC236}">
                <a16:creationId xmlns:a16="http://schemas.microsoft.com/office/drawing/2014/main" id="{81AC65F5-382D-4CF6-95CF-DD3FC6D96F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13" name="Объект 2">
            <a:extLst>
              <a:ext uri="{FF2B5EF4-FFF2-40B4-BE49-F238E27FC236}">
                <a16:creationId xmlns:a16="http://schemas.microsoft.com/office/drawing/2014/main" id="{DF554488-3F7D-4F3A-9AAF-73FB0977D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5962" y="457200"/>
            <a:ext cx="5501126" cy="5411787"/>
          </a:xfrm>
        </p:spPr>
        <p:txBody>
          <a:bodyPr rtlCol="0"/>
          <a:lstStyle>
            <a:lvl1pPr>
              <a:buClr>
                <a:schemeClr val="bg1"/>
              </a:buCl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1996757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428A921-D1FB-449F-8402-7C032AAABB1C}"/>
              </a:ext>
            </a:extLst>
          </p:cNvPr>
          <p:cNvSpPr/>
          <p:nvPr userDrawn="1"/>
        </p:nvSpPr>
        <p:spPr>
          <a:xfrm>
            <a:off x="5353050" y="1"/>
            <a:ext cx="6406950" cy="6857998"/>
          </a:xfrm>
          <a:prstGeom prst="rect">
            <a:avLst/>
          </a:pr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19A57786-309B-4137-8B30-4011FC0D4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18" name="Нижний колонтитул 17">
            <a:extLst>
              <a:ext uri="{FF2B5EF4-FFF2-40B4-BE49-F238E27FC236}">
                <a16:creationId xmlns:a16="http://schemas.microsoft.com/office/drawing/2014/main" id="{1EC63334-B325-4256-8AA0-6F5A11030DE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32000" y="6365363"/>
            <a:ext cx="4416225" cy="412431"/>
          </a:xfrm>
        </p:spPr>
        <p:txBody>
          <a:bodyPr rtlCol="0"/>
          <a:lstStyle/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0F80631D-0113-45B5-9716-6AED2430C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12" name="Текст 3">
            <a:extLst>
              <a:ext uri="{FF2B5EF4-FFF2-40B4-BE49-F238E27FC236}">
                <a16:creationId xmlns:a16="http://schemas.microsoft.com/office/drawing/2014/main" id="{81AC65F5-382D-4CF6-95CF-DD3FC6D96F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9" name="Рисунок 2">
            <a:extLst>
              <a:ext uri="{FF2B5EF4-FFF2-40B4-BE49-F238E27FC236}">
                <a16:creationId xmlns:a16="http://schemas.microsoft.com/office/drawing/2014/main" id="{56321125-B861-4CD5-8023-6E403517657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804181" y="457201"/>
            <a:ext cx="5504688" cy="5403850"/>
          </a:xfrm>
        </p:spPr>
        <p:txBody>
          <a:bodyPr rtlCol="0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фото</a:t>
            </a:r>
          </a:p>
        </p:txBody>
      </p:sp>
    </p:spTree>
    <p:extLst>
      <p:ext uri="{BB962C8B-B14F-4D97-AF65-F5344CB8AC3E}">
        <p14:creationId xmlns:p14="http://schemas.microsoft.com/office/powerpoint/2010/main" val="877188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6A7F847-7F52-4026-B418-55C25C28C4CB}"/>
              </a:ext>
            </a:extLst>
          </p:cNvPr>
          <p:cNvSpPr/>
          <p:nvPr userDrawn="1"/>
        </p:nvSpPr>
        <p:spPr>
          <a:xfrm>
            <a:off x="0" y="6365364"/>
            <a:ext cx="12192000" cy="421200"/>
          </a:xfrm>
          <a:prstGeom prst="rect">
            <a:avLst/>
          </a:prstGeom>
          <a:gradFill>
            <a:gsLst>
              <a:gs pos="53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47D8FD-2235-485B-95E1-2EBD5AB47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11340000" cy="432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>
            <a:extLst>
              <a:ext uri="{FF2B5EF4-FFF2-40B4-BE49-F238E27FC236}">
                <a16:creationId xmlns:a16="http://schemas.microsoft.com/office/drawing/2014/main" id="{99F4A233-446A-4EDA-9622-BBF0631DF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728000"/>
            <a:ext cx="11340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4A2955-0629-484D-8B16-D4500802A4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72000" y="6365363"/>
            <a:ext cx="420000" cy="4212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vert="horz" lIns="0" tIns="0" rIns="0" bIns="0" rtlCol="0" anchor="ctr"/>
          <a:lstStyle>
            <a:lvl1pPr algn="ctr">
              <a:defRPr sz="1200" b="0" i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rtl="0"/>
            <a:fld id="{4B73C415-D670-4716-A5EC-CC4D52CA2BAC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7" name="Нижний колонтитул 6">
            <a:extLst>
              <a:ext uri="{FF2B5EF4-FFF2-40B4-BE49-F238E27FC236}">
                <a16:creationId xmlns:a16="http://schemas.microsoft.com/office/drawing/2014/main" id="{DBD150CE-DC66-461D-A66C-7CF3307043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65363"/>
            <a:ext cx="5472000" cy="41243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Добавление нижнего колонтитула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0ED0A63-77FF-4992-99DD-A09E96E22ACC}"/>
              </a:ext>
            </a:extLst>
          </p:cNvPr>
          <p:cNvSpPr/>
          <p:nvPr userDrawn="1"/>
        </p:nvSpPr>
        <p:spPr>
          <a:xfrm>
            <a:off x="-1" y="6786563"/>
            <a:ext cx="11771999" cy="71437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96335A3F-070E-4B0E-A4FA-9B3279A2897C}"/>
              </a:ext>
            </a:extLst>
          </p:cNvPr>
          <p:cNvSpPr/>
          <p:nvPr userDrawn="1"/>
        </p:nvSpPr>
        <p:spPr>
          <a:xfrm>
            <a:off x="11771999" y="6786563"/>
            <a:ext cx="420000" cy="714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Надпись 12">
            <a:extLst>
              <a:ext uri="{FF2B5EF4-FFF2-40B4-BE49-F238E27FC236}">
                <a16:creationId xmlns:a16="http://schemas.microsoft.com/office/drawing/2014/main" id="{7C7EB16B-9FE5-4954-8D9A-47381E739BF5}"/>
              </a:ext>
            </a:extLst>
          </p:cNvPr>
          <p:cNvSpPr txBox="1"/>
          <p:nvPr userDrawn="1"/>
        </p:nvSpPr>
        <p:spPr>
          <a:xfrm>
            <a:off x="9529311" y="6365363"/>
            <a:ext cx="2047875" cy="42996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r" rtl="0"/>
            <a:r>
              <a:rPr lang="ru-RU" sz="1200" b="0" noProof="0">
                <a:solidFill>
                  <a:schemeClr val="bg1">
                    <a:lumMod val="65000"/>
                  </a:schemeClr>
                </a:solidFill>
                <a:latin typeface="+mn-lt"/>
              </a:rPr>
              <a:t>ИМЯ ИЛИ ЛОГОТИП</a:t>
            </a:r>
          </a:p>
        </p:txBody>
      </p:sp>
    </p:spTree>
    <p:extLst>
      <p:ext uri="{BB962C8B-B14F-4D97-AF65-F5344CB8AC3E}">
        <p14:creationId xmlns:p14="http://schemas.microsoft.com/office/powerpoint/2010/main" val="224487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2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4" r:id="rId9"/>
    <p:sldLayoutId id="2147483665" r:id="rId10"/>
    <p:sldLayoutId id="2147483666" r:id="rId11"/>
    <p:sldLayoutId id="2147483667" r:id="rId12"/>
    <p:sldLayoutId id="2147483650" r:id="rId13"/>
    <p:sldLayoutId id="2147483652" r:id="rId14"/>
    <p:sldLayoutId id="2147483653" r:id="rId15"/>
    <p:sldLayoutId id="2147483668" r:id="rId16"/>
    <p:sldLayoutId id="2147483669" r:id="rId17"/>
    <p:sldLayoutId id="2147483671" r:id="rId18"/>
    <p:sldLayoutId id="2147483672" r:id="rId19"/>
    <p:sldLayoutId id="2147483654" r:id="rId20"/>
    <p:sldLayoutId id="2147483678" r:id="rId21"/>
    <p:sldLayoutId id="2147483655" r:id="rId22"/>
    <p:sldLayoutId id="2147483673" r:id="rId23"/>
    <p:sldLayoutId id="2147483674" r:id="rId24"/>
    <p:sldLayoutId id="2147483675" r:id="rId25"/>
    <p:sldLayoutId id="2147483676" r:id="rId26"/>
    <p:sldLayoutId id="2147483677" r:id="rId27"/>
    <p:sldLayoutId id="2147483679" r:id="rId28"/>
    <p:sldLayoutId id="2147483680" r:id="rId2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spc="-15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000"/>
        </a:spcBef>
        <a:spcAft>
          <a:spcPts val="500"/>
        </a:spcAft>
        <a:buClr>
          <a:schemeClr val="accent1"/>
        </a:buClr>
        <a:buFont typeface="Arial" panose="020B0604020202020204" pitchFamily="34" charset="0"/>
        <a:buChar char="○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10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10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10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100000"/>
        </a:lnSpc>
        <a:spcBef>
          <a:spcPts val="500"/>
        </a:spcBef>
        <a:spcAft>
          <a:spcPts val="500"/>
        </a:spcAft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17" Type="http://schemas.microsoft.com/office/2007/relationships/hdphoto" Target="../media/hdphoto2.wdp"/><Relationship Id="rId2" Type="http://schemas.openxmlformats.org/officeDocument/2006/relationships/image" Target="../media/image3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5.pn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2.xml"/><Relationship Id="rId4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hdphoto" Target="../media/hdphoto3.wdp"/><Relationship Id="rId7" Type="http://schemas.openxmlformats.org/officeDocument/2006/relationships/image" Target="../media/image23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2.png"/><Relationship Id="rId11" Type="http://schemas.openxmlformats.org/officeDocument/2006/relationships/image" Target="../media/image26.jpeg"/><Relationship Id="rId5" Type="http://schemas.openxmlformats.org/officeDocument/2006/relationships/image" Target="../media/image21.jpeg"/><Relationship Id="rId10" Type="http://schemas.openxmlformats.org/officeDocument/2006/relationships/image" Target="../media/image25.jpeg"/><Relationship Id="rId4" Type="http://schemas.openxmlformats.org/officeDocument/2006/relationships/image" Target="../media/image20.jpe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hdphoto" Target="../media/hdphoto3.wdp"/><Relationship Id="rId7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jpeg"/><Relationship Id="rId18" Type="http://schemas.openxmlformats.org/officeDocument/2006/relationships/image" Target="../media/image45.jpeg"/><Relationship Id="rId3" Type="http://schemas.microsoft.com/office/2007/relationships/hdphoto" Target="../media/hdphoto3.wdp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17" Type="http://schemas.openxmlformats.org/officeDocument/2006/relationships/image" Target="../media/image44.png"/><Relationship Id="rId2" Type="http://schemas.openxmlformats.org/officeDocument/2006/relationships/image" Target="../media/image18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42.jpeg"/><Relationship Id="rId10" Type="http://schemas.openxmlformats.org/officeDocument/2006/relationships/image" Target="../media/image37.png"/><Relationship Id="rId4" Type="http://schemas.openxmlformats.org/officeDocument/2006/relationships/image" Target="../media/image19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microsoft.com/office/2007/relationships/hdphoto" Target="../media/hdphoto3.wdp"/><Relationship Id="rId7" Type="http://schemas.openxmlformats.org/officeDocument/2006/relationships/image" Target="../media/image4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19.png"/><Relationship Id="rId9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1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1.png"/><Relationship Id="rId5" Type="http://schemas.openxmlformats.org/officeDocument/2006/relationships/image" Target="../media/image19.png"/><Relationship Id="rId4" Type="http://schemas.microsoft.com/office/2007/relationships/hdphoto" Target="../media/hdphoto3.wdp"/><Relationship Id="rId9" Type="http://schemas.openxmlformats.org/officeDocument/2006/relationships/image" Target="../media/image54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13" Type="http://schemas.openxmlformats.org/officeDocument/2006/relationships/image" Target="../media/image65.png"/><Relationship Id="rId3" Type="http://schemas.openxmlformats.org/officeDocument/2006/relationships/image" Target="../media/image18.png"/><Relationship Id="rId7" Type="http://schemas.openxmlformats.org/officeDocument/2006/relationships/image" Target="../media/image59.jpeg"/><Relationship Id="rId12" Type="http://schemas.openxmlformats.org/officeDocument/2006/relationships/image" Target="../media/image6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8.jpe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10" Type="http://schemas.openxmlformats.org/officeDocument/2006/relationships/image" Target="../media/image62.png"/><Relationship Id="rId4" Type="http://schemas.microsoft.com/office/2007/relationships/hdphoto" Target="../media/hdphoto3.wdp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microsoft.com/office/2007/relationships/hdphoto" Target="../media/hdphoto3.wdp"/><Relationship Id="rId7" Type="http://schemas.openxmlformats.org/officeDocument/2006/relationships/image" Target="../media/image7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9.jpe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18.png"/><Relationship Id="rId9" Type="http://schemas.openxmlformats.org/officeDocument/2006/relationships/image" Target="../media/image7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microsoft.com/office/2007/relationships/hdphoto" Target="../media/hdphoto3.wdp"/><Relationship Id="rId7" Type="http://schemas.openxmlformats.org/officeDocument/2006/relationships/image" Target="../media/image7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4.png"/><Relationship Id="rId5" Type="http://schemas.openxmlformats.org/officeDocument/2006/relationships/image" Target="../media/image68.png"/><Relationship Id="rId4" Type="http://schemas.openxmlformats.org/officeDocument/2006/relationships/image" Target="../media/image18.png"/><Relationship Id="rId9" Type="http://schemas.openxmlformats.org/officeDocument/2006/relationships/image" Target="../media/image7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microsoft.com/office/2007/relationships/hdphoto" Target="../media/hdphoto3.wdp"/><Relationship Id="rId7" Type="http://schemas.openxmlformats.org/officeDocument/2006/relationships/image" Target="../media/image7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8.png"/><Relationship Id="rId5" Type="http://schemas.openxmlformats.org/officeDocument/2006/relationships/image" Target="../media/image68.png"/><Relationship Id="rId4" Type="http://schemas.openxmlformats.org/officeDocument/2006/relationships/image" Target="../media/image18.png"/><Relationship Id="rId9" Type="http://schemas.openxmlformats.org/officeDocument/2006/relationships/image" Target="../media/image8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microsoft.com/office/2007/relationships/hdphoto" Target="../media/hdphoto3.wdp"/><Relationship Id="rId7" Type="http://schemas.openxmlformats.org/officeDocument/2006/relationships/image" Target="../media/image8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2.jpeg"/><Relationship Id="rId5" Type="http://schemas.openxmlformats.org/officeDocument/2006/relationships/image" Target="../media/image68.png"/><Relationship Id="rId4" Type="http://schemas.openxmlformats.org/officeDocument/2006/relationships/image" Target="../media/image18.png"/><Relationship Id="rId9" Type="http://schemas.openxmlformats.org/officeDocument/2006/relationships/image" Target="../media/image8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microsoft.com/office/2007/relationships/hdphoto" Target="../media/hdphoto3.wdp"/><Relationship Id="rId7" Type="http://schemas.openxmlformats.org/officeDocument/2006/relationships/image" Target="../media/image8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86.jpeg"/><Relationship Id="rId5" Type="http://schemas.openxmlformats.org/officeDocument/2006/relationships/image" Target="../media/image68.png"/><Relationship Id="rId10" Type="http://schemas.openxmlformats.org/officeDocument/2006/relationships/image" Target="../media/image90.png"/><Relationship Id="rId4" Type="http://schemas.openxmlformats.org/officeDocument/2006/relationships/image" Target="../media/image18.png"/><Relationship Id="rId9" Type="http://schemas.openxmlformats.org/officeDocument/2006/relationships/image" Target="../media/image8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microsoft.com/office/2007/relationships/hdphoto" Target="../media/hdphoto3.wdp"/><Relationship Id="rId7" Type="http://schemas.openxmlformats.org/officeDocument/2006/relationships/image" Target="../media/image92.jpeg"/><Relationship Id="rId12" Type="http://schemas.openxmlformats.org/officeDocument/2006/relationships/image" Target="../media/image97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91.png"/><Relationship Id="rId11" Type="http://schemas.openxmlformats.org/officeDocument/2006/relationships/image" Target="../media/image96.png"/><Relationship Id="rId5" Type="http://schemas.openxmlformats.org/officeDocument/2006/relationships/image" Target="../media/image68.png"/><Relationship Id="rId10" Type="http://schemas.openxmlformats.org/officeDocument/2006/relationships/image" Target="../media/image95.jpeg"/><Relationship Id="rId4" Type="http://schemas.openxmlformats.org/officeDocument/2006/relationships/image" Target="../media/image18.png"/><Relationship Id="rId9" Type="http://schemas.openxmlformats.org/officeDocument/2006/relationships/image" Target="../media/image9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microsoft.com/office/2007/relationships/hdphoto" Target="../media/hdphoto3.wdp"/><Relationship Id="rId7" Type="http://schemas.openxmlformats.org/officeDocument/2006/relationships/image" Target="../media/image10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microsoft.com/office/2007/relationships/hdphoto" Target="../media/hdphoto3.wdp"/><Relationship Id="rId7" Type="http://schemas.openxmlformats.org/officeDocument/2006/relationships/image" Target="../media/image10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03.png"/><Relationship Id="rId5" Type="http://schemas.openxmlformats.org/officeDocument/2006/relationships/image" Target="../media/image102.jpeg"/><Relationship Id="rId10" Type="http://schemas.openxmlformats.org/officeDocument/2006/relationships/image" Target="../media/image107.png"/><Relationship Id="rId4" Type="http://schemas.openxmlformats.org/officeDocument/2006/relationships/image" Target="../media/image18.png"/><Relationship Id="rId9" Type="http://schemas.openxmlformats.org/officeDocument/2006/relationships/image" Target="../media/image106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11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09.png"/><Relationship Id="rId5" Type="http://schemas.openxmlformats.org/officeDocument/2006/relationships/image" Target="../media/image108.jpe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3" Type="http://schemas.microsoft.com/office/2007/relationships/hdphoto" Target="../media/hdphoto3.wdp"/><Relationship Id="rId7" Type="http://schemas.openxmlformats.org/officeDocument/2006/relationships/image" Target="../media/image11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8.png"/><Relationship Id="rId9" Type="http://schemas.openxmlformats.org/officeDocument/2006/relationships/image" Target="../media/image11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microsoft.com/office/2007/relationships/hdphoto" Target="../media/hdphoto3.wdp"/><Relationship Id="rId7" Type="http://schemas.openxmlformats.org/officeDocument/2006/relationships/image" Target="../media/image1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0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21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23.png"/><Relationship Id="rId5" Type="http://schemas.openxmlformats.org/officeDocument/2006/relationships/image" Target="../media/image122.png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25.jpg"/><Relationship Id="rId5" Type="http://schemas.openxmlformats.org/officeDocument/2006/relationships/image" Target="../media/image124.jp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jpeg"/><Relationship Id="rId3" Type="http://schemas.openxmlformats.org/officeDocument/2006/relationships/image" Target="../media/image19.png"/><Relationship Id="rId7" Type="http://schemas.openxmlformats.org/officeDocument/2006/relationships/image" Target="../media/image12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26.jpg"/><Relationship Id="rId5" Type="http://schemas.openxmlformats.org/officeDocument/2006/relationships/image" Target="../media/image18.png"/><Relationship Id="rId4" Type="http://schemas.microsoft.com/office/2007/relationships/hdphoto" Target="../media/hdphoto3.wdp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30.jpeg"/><Relationship Id="rId5" Type="http://schemas.openxmlformats.org/officeDocument/2006/relationships/image" Target="../media/image129.jpe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13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32.jpeg"/><Relationship Id="rId5" Type="http://schemas.openxmlformats.org/officeDocument/2006/relationships/image" Target="../media/image131.jpeg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jpeg"/><Relationship Id="rId3" Type="http://schemas.microsoft.com/office/2007/relationships/hdphoto" Target="../media/hdphoto3.wdp"/><Relationship Id="rId7" Type="http://schemas.openxmlformats.org/officeDocument/2006/relationships/image" Target="../media/image13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35.jpeg"/><Relationship Id="rId5" Type="http://schemas.openxmlformats.org/officeDocument/2006/relationships/image" Target="../media/image134.png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image" Target="../media/image19.png"/><Relationship Id="rId7" Type="http://schemas.openxmlformats.org/officeDocument/2006/relationships/image" Target="../media/image1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38.png"/><Relationship Id="rId5" Type="http://schemas.openxmlformats.org/officeDocument/2006/relationships/image" Target="../media/image18.png"/><Relationship Id="rId10" Type="http://schemas.openxmlformats.org/officeDocument/2006/relationships/image" Target="../media/image142.jpeg"/><Relationship Id="rId4" Type="http://schemas.microsoft.com/office/2007/relationships/hdphoto" Target="../media/hdphoto3.wdp"/><Relationship Id="rId9" Type="http://schemas.openxmlformats.org/officeDocument/2006/relationships/image" Target="../media/image1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microsoft.com/office/2007/relationships/hdphoto" Target="../media/hdphoto3.wdp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jpeg"/><Relationship Id="rId13" Type="http://schemas.openxmlformats.org/officeDocument/2006/relationships/image" Target="../media/image151.png"/><Relationship Id="rId3" Type="http://schemas.openxmlformats.org/officeDocument/2006/relationships/image" Target="../media/image18.png"/><Relationship Id="rId7" Type="http://schemas.openxmlformats.org/officeDocument/2006/relationships/image" Target="../media/image145.jpeg"/><Relationship Id="rId12" Type="http://schemas.openxmlformats.org/officeDocument/2006/relationships/image" Target="../media/image15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4.jpeg"/><Relationship Id="rId11" Type="http://schemas.openxmlformats.org/officeDocument/2006/relationships/image" Target="../media/image149.png"/><Relationship Id="rId5" Type="http://schemas.openxmlformats.org/officeDocument/2006/relationships/image" Target="../media/image143.jpeg"/><Relationship Id="rId10" Type="http://schemas.openxmlformats.org/officeDocument/2006/relationships/image" Target="../media/image148.jpeg"/><Relationship Id="rId4" Type="http://schemas.microsoft.com/office/2007/relationships/hdphoto" Target="../media/hdphoto3.wdp"/><Relationship Id="rId9" Type="http://schemas.openxmlformats.org/officeDocument/2006/relationships/image" Target="../media/image147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17" Type="http://schemas.microsoft.com/office/2007/relationships/hdphoto" Target="../media/hdphoto2.wdp"/><Relationship Id="rId2" Type="http://schemas.openxmlformats.org/officeDocument/2006/relationships/image" Target="../media/image3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5.png"/><Relationship Id="rId10" Type="http://schemas.openxmlformats.org/officeDocument/2006/relationships/image" Target="../media/image11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-54591" y="0"/>
            <a:ext cx="12301182" cy="711877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/>
          <a:srcRect l="15302" t="12293" r="15302" b="12293"/>
          <a:stretch/>
        </p:blipFill>
        <p:spPr>
          <a:xfrm>
            <a:off x="5490270" y="296864"/>
            <a:ext cx="2253367" cy="1882262"/>
          </a:xfrm>
          <a:prstGeom prst="parallelogram">
            <a:avLst>
              <a:gd name="adj" fmla="val 19291"/>
            </a:avLst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4"/>
          <a:srcRect l="14338" t="8930" r="14338" b="18935"/>
          <a:stretch/>
        </p:blipFill>
        <p:spPr>
          <a:xfrm>
            <a:off x="7775217" y="296502"/>
            <a:ext cx="2209336" cy="1857895"/>
          </a:xfrm>
          <a:prstGeom prst="parallelogram">
            <a:avLst>
              <a:gd name="adj" fmla="val 21388"/>
            </a:avLst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5"/>
          <a:srcRect l="11685" t="1025" r="11685" b="1025"/>
          <a:stretch/>
        </p:blipFill>
        <p:spPr>
          <a:xfrm>
            <a:off x="9090506" y="4537533"/>
            <a:ext cx="2209336" cy="1794396"/>
          </a:xfrm>
          <a:prstGeom prst="parallelogram">
            <a:avLst>
              <a:gd name="adj" fmla="val 22205"/>
            </a:avLst>
          </a:prstGeom>
        </p:spPr>
      </p:pic>
      <p:pic>
        <p:nvPicPr>
          <p:cNvPr id="2052" name="Picture 4" descr="https://www.ukmpts-baikonur.ru/wp-content/uploads/2025/05/600_12052025.jpg"/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5" t="20239" r="29714" b="23185"/>
          <a:stretch/>
        </p:blipFill>
        <p:spPr bwMode="auto">
          <a:xfrm>
            <a:off x="9883826" y="308930"/>
            <a:ext cx="2210400" cy="1848243"/>
          </a:xfrm>
          <a:prstGeom prst="parallelogram">
            <a:avLst>
              <a:gd name="adj" fmla="val 19098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0379491B-A4C7-4126-F4C8-A9BCF71B8C8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47" r="947"/>
          <a:stretch/>
        </p:blipFill>
        <p:spPr>
          <a:xfrm>
            <a:off x="4489143" y="4550842"/>
            <a:ext cx="2330711" cy="1802885"/>
          </a:xfrm>
          <a:prstGeom prst="parallelogram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B69D5F97-CB8B-D09A-55D0-16B21C8A2CD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942" t="1307" r="8942" b="1307"/>
          <a:stretch/>
        </p:blipFill>
        <p:spPr>
          <a:xfrm>
            <a:off x="2781507" y="2384434"/>
            <a:ext cx="2330710" cy="1765291"/>
          </a:xfrm>
          <a:prstGeom prst="parallelogram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A36C9DA1-3092-BD87-79F3-D094DECAF12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2111" t="1392" r="12111" b="1392"/>
          <a:stretch/>
        </p:blipFill>
        <p:spPr>
          <a:xfrm>
            <a:off x="7284600" y="2438409"/>
            <a:ext cx="2253367" cy="1734166"/>
          </a:xfrm>
          <a:prstGeom prst="parallelogram">
            <a:avLst>
              <a:gd name="adj" fmla="val 22198"/>
            </a:avLst>
          </a:prstGeom>
        </p:spPr>
      </p:pic>
      <p:pic>
        <p:nvPicPr>
          <p:cNvPr id="46" name="Picture 4" descr="https://www.ukmpts-baikonur.ru/wp-content/uploads/2025/06/400_04062025-1024x683.jpg">
            <a:extLst>
              <a:ext uri="{FF2B5EF4-FFF2-40B4-BE49-F238E27FC236}">
                <a16:creationId xmlns:a16="http://schemas.microsoft.com/office/drawing/2014/main" id="{489F58CC-5F5D-3D8B-D4B5-F2365F618E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1" t="16752" r="23339" b="18313"/>
          <a:stretch/>
        </p:blipFill>
        <p:spPr bwMode="auto">
          <a:xfrm>
            <a:off x="6880106" y="4542353"/>
            <a:ext cx="2210400" cy="1802885"/>
          </a:xfrm>
          <a:prstGeom prst="parallelogram">
            <a:avLst>
              <a:gd name="adj" fmla="val 2101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A78CB932-A453-4677-4565-1E9884B729C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9185" t="24069" r="19185"/>
          <a:stretch/>
        </p:blipFill>
        <p:spPr>
          <a:xfrm>
            <a:off x="4978227" y="2404796"/>
            <a:ext cx="2322614" cy="1767779"/>
          </a:xfrm>
          <a:prstGeom prst="flowChartInputOutput">
            <a:avLst/>
          </a:prstGeom>
        </p:spPr>
      </p:pic>
      <p:pic>
        <p:nvPicPr>
          <p:cNvPr id="1032" name="Picture 8" descr="Космический Праздник Победы: мир следит за запуском «Ракеты Победы» с  Байконура">
            <a:extLst>
              <a:ext uri="{FF2B5EF4-FFF2-40B4-BE49-F238E27FC236}">
                <a16:creationId xmlns:a16="http://schemas.microsoft.com/office/drawing/2014/main" id="{6C4184F5-4588-53D2-DB1D-41CEBBFBBE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0" r="29194"/>
          <a:stretch/>
        </p:blipFill>
        <p:spPr bwMode="auto">
          <a:xfrm>
            <a:off x="9532021" y="2384433"/>
            <a:ext cx="2209336" cy="1788142"/>
          </a:xfrm>
          <a:prstGeom prst="parallelogram">
            <a:avLst>
              <a:gd name="adj" fmla="val 1952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Параллелограмм 52">
            <a:extLst>
              <a:ext uri="{FF2B5EF4-FFF2-40B4-BE49-F238E27FC236}">
                <a16:creationId xmlns:a16="http://schemas.microsoft.com/office/drawing/2014/main" id="{DBCEF76A-1E7B-2C4D-C93F-B9CF054C5F6C}"/>
              </a:ext>
            </a:extLst>
          </p:cNvPr>
          <p:cNvSpPr/>
          <p:nvPr/>
        </p:nvSpPr>
        <p:spPr>
          <a:xfrm>
            <a:off x="2264980" y="4560946"/>
            <a:ext cx="2210400" cy="1784292"/>
          </a:xfrm>
          <a:prstGeom prst="parallelogram">
            <a:avLst>
              <a:gd name="adj" fmla="val 233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Параллелограмм 50">
            <a:extLst>
              <a:ext uri="{FF2B5EF4-FFF2-40B4-BE49-F238E27FC236}">
                <a16:creationId xmlns:a16="http://schemas.microsoft.com/office/drawing/2014/main" id="{077B8D5E-C066-41B2-E918-35C28E2DC641}"/>
              </a:ext>
            </a:extLst>
          </p:cNvPr>
          <p:cNvSpPr/>
          <p:nvPr/>
        </p:nvSpPr>
        <p:spPr>
          <a:xfrm>
            <a:off x="3305064" y="308930"/>
            <a:ext cx="2205726" cy="1870196"/>
          </a:xfrm>
          <a:prstGeom prst="parallelogram">
            <a:avLst>
              <a:gd name="adj" fmla="val 193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75995D1-EE02-1E9F-6180-DB586E1A5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hqprint">
            <a:duotone>
              <a:prstClr val="black"/>
              <a:schemeClr val="accent6">
                <a:tint val="45000"/>
                <a:satMod val="400000"/>
              </a:schemeClr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1250" l="9875" r="89847">
                        <a14:foregroundMark x1="21697" y1="84167" x2="21697" y2="84167"/>
                        <a14:foregroundMark x1="30876" y1="85000" x2="30876" y2="85000"/>
                        <a14:foregroundMark x1="61892" y1="90833" x2="61892" y2="90833"/>
                        <a14:foregroundMark x1="56189" y1="62917" x2="56189" y2="62917"/>
                        <a14:foregroundMark x1="79416" y1="85417" x2="79416" y2="85417"/>
                        <a14:foregroundMark x1="68150" y1="89167" x2="68150" y2="89167"/>
                        <a14:foregroundMark x1="46453" y1="88750" x2="46453" y2="88750"/>
                        <a14:foregroundMark x1="36161" y1="85417" x2="36161" y2="85417"/>
                        <a14:foregroundMark x1="30876" y1="87917" x2="30876" y2="87917"/>
                        <a14:foregroundMark x1="77886" y1="91250" x2="77886" y2="91250"/>
                        <a14:foregroundMark x1="79416" y1="90583" x2="79416" y2="90583"/>
                        <a14:foregroundMark x1="28790" y1="83167" x2="28790" y2="83167"/>
                        <a14:backgroundMark x1="28373" y1="88333" x2="28373" y2="88333"/>
                        <a14:backgroundMark x1="27816" y1="88333" x2="27816" y2="88333"/>
                        <a14:backgroundMark x1="41307" y1="86250" x2="41307" y2="86250"/>
                        <a14:backgroundMark x1="30042" y1="87083" x2="30042" y2="87083"/>
                        <a14:backgroundMark x1="39360" y1="89333" x2="39360" y2="89333"/>
                        <a14:backgroundMark x1="71488" y1="88000" x2="71488" y2="88000"/>
                        <a14:backgroundMark x1="71488" y1="87417" x2="71488" y2="87417"/>
                        <a14:backgroundMark x1="71488" y1="87417" x2="71488" y2="87417"/>
                        <a14:backgroundMark x1="71488" y1="87417" x2="71488" y2="87417"/>
                        <a14:backgroundMark x1="71349" y1="87833" x2="71349" y2="87833"/>
                        <a14:backgroundMark x1="71349" y1="87833" x2="71349" y2="87833"/>
                        <a14:backgroundMark x1="71488" y1="87667" x2="71488" y2="87667"/>
                        <a14:backgroundMark x1="71488" y1="87667" x2="71488" y2="87667"/>
                        <a14:backgroundMark x1="71488" y1="87667" x2="71488" y2="87667"/>
                        <a14:backgroundMark x1="71488" y1="87667" x2="71488" y2="87667"/>
                        <a14:backgroundMark x1="71488" y1="87667" x2="71488" y2="87667"/>
                        <a14:backgroundMark x1="71488" y1="87667" x2="71488" y2="87667"/>
                        <a14:backgroundMark x1="71766" y1="87333" x2="71766" y2="87333"/>
                        <a14:backgroundMark x1="71766" y1="86250" x2="71766" y2="8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336" y="199214"/>
            <a:ext cx="1647517" cy="2004662"/>
          </a:xfrm>
          <a:prstGeom prst="parallelogram">
            <a:avLst>
              <a:gd name="adj" fmla="val 35938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DE8E3602-2749-2476-A6E4-E36B056F7BF3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901" b="-30901"/>
          <a:stretch/>
        </p:blipFill>
        <p:spPr>
          <a:xfrm>
            <a:off x="2403432" y="4227089"/>
            <a:ext cx="1803264" cy="2488232"/>
          </a:xfrm>
          <a:prstGeom prst="parallelogram">
            <a:avLst>
              <a:gd name="adj" fmla="val 32297"/>
            </a:avLst>
          </a:prstGeom>
        </p:spPr>
      </p:pic>
      <p:sp>
        <p:nvSpPr>
          <p:cNvPr id="1027" name="TextBox 1026">
            <a:extLst>
              <a:ext uri="{FF2B5EF4-FFF2-40B4-BE49-F238E27FC236}">
                <a16:creationId xmlns:a16="http://schemas.microsoft.com/office/drawing/2014/main" id="{E955D158-212A-0E49-CC24-FEE403A8B2A8}"/>
              </a:ext>
            </a:extLst>
          </p:cNvPr>
          <p:cNvSpPr txBox="1"/>
          <p:nvPr/>
        </p:nvSpPr>
        <p:spPr>
          <a:xfrm>
            <a:off x="164336" y="3044804"/>
            <a:ext cx="26275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+mj-lt"/>
              </a:rPr>
              <a:t>ОТЧЕТ 2025 ГОД</a:t>
            </a:r>
          </a:p>
        </p:txBody>
      </p:sp>
      <p:sp>
        <p:nvSpPr>
          <p:cNvPr id="1029" name="TextBox 1028">
            <a:extLst>
              <a:ext uri="{FF2B5EF4-FFF2-40B4-BE49-F238E27FC236}">
                <a16:creationId xmlns:a16="http://schemas.microsoft.com/office/drawing/2014/main" id="{B74E6326-053E-7320-0013-F3D282D7E0B4}"/>
              </a:ext>
            </a:extLst>
          </p:cNvPr>
          <p:cNvSpPr txBox="1"/>
          <p:nvPr/>
        </p:nvSpPr>
        <p:spPr>
          <a:xfrm>
            <a:off x="102927" y="3477514"/>
            <a:ext cx="26275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</a:rPr>
              <a:t>УПРАВЛЕНИЕ КУЛЬТУРЫ, МОЛОДЕЖНОЙ ПОЛИТИКИ, ТУРИЗМА И СПОРТА</a:t>
            </a:r>
          </a:p>
        </p:txBody>
      </p:sp>
      <p:pic>
        <p:nvPicPr>
          <p:cNvPr id="1034" name="Picture 10" descr="Эмблема байконура: смотрите и скачивайте изображения — Яндекс Картинки">
            <a:extLst>
              <a:ext uri="{FF2B5EF4-FFF2-40B4-BE49-F238E27FC236}">
                <a16:creationId xmlns:a16="http://schemas.microsoft.com/office/drawing/2014/main" id="{546FD972-8868-5929-FE7A-2D75955B6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568" b="94595" l="9559" r="89706">
                        <a14:foregroundMark x1="40074" y1="10811" x2="40074" y2="10811"/>
                        <a14:foregroundMark x1="33824" y1="10270" x2="33824" y2="10270"/>
                        <a14:foregroundMark x1="31250" y1="9189" x2="31250" y2="9189"/>
                        <a14:foregroundMark x1="48897" y1="88649" x2="48897" y2="88649"/>
                        <a14:foregroundMark x1="28309" y1="8108" x2="28309" y2="8108"/>
                        <a14:foregroundMark x1="48529" y1="94595" x2="48529" y2="945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221" y="1022907"/>
            <a:ext cx="3116644" cy="1700997"/>
          </a:xfrm>
          <a:prstGeom prst="parallelogram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98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73F7401-A451-E662-1FC9-9F550B4F6B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4B73C415-D670-4716-A5EC-CC4D52CA2BAC}" type="slidenum">
              <a:rPr lang="ru-RU" noProof="0" smtClean="0"/>
              <a:pPr rtl="0"/>
              <a:t>2</a:t>
            </a:fld>
            <a:endParaRPr lang="ru-RU" noProof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3EBC99D-F301-91C9-B27D-262DBA50073D}"/>
              </a:ext>
            </a:extLst>
          </p:cNvPr>
          <p:cNvSpPr txBox="1">
            <a:spLocks/>
          </p:cNvSpPr>
          <p:nvPr/>
        </p:nvSpPr>
        <p:spPr>
          <a:xfrm>
            <a:off x="158845" y="444065"/>
            <a:ext cx="7194915" cy="720000"/>
          </a:xfrm>
          <a:prstGeom prst="rect">
            <a:avLst/>
          </a:prstGeom>
        </p:spPr>
        <p:txBody>
          <a:bodyPr rtlCol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spc="0" noProof="1">
                <a:solidFill>
                  <a:srgbClr val="C00000"/>
                </a:solidFill>
              </a:rPr>
              <a:t>ОСНОВНЫЕ ПОКАЗАТЕЛИ ДЕЯТЕЛЬНОСТИ В СФЕРЕ </a:t>
            </a:r>
          </a:p>
          <a:p>
            <a:r>
              <a:rPr lang="ru-RU" sz="1600" spc="0" noProof="1">
                <a:solidFill>
                  <a:srgbClr val="C00000"/>
                </a:solidFill>
              </a:rPr>
              <a:t>КУЛЬТУРЫ, МОЛОДЕЖНОЙ ПОЛИТИКИ, СПОРТА ГОРОДА БАЙКОНУР ЗА 2025 г.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03BC98-47A4-3D92-E843-9B04700EDB16}"/>
              </a:ext>
            </a:extLst>
          </p:cNvPr>
          <p:cNvSpPr txBox="1"/>
          <p:nvPr/>
        </p:nvSpPr>
        <p:spPr>
          <a:xfrm>
            <a:off x="8131220" y="662494"/>
            <a:ext cx="38507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ЗРИТЕЛЕЙ, </a:t>
            </a:r>
          </a:p>
          <a:p>
            <a:r>
              <a:rPr lang="ru-RU" sz="1200" b="1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ПОСЕТИВШИХ МЕРОПРИЯТИЯ</a:t>
            </a:r>
          </a:p>
          <a:p>
            <a:r>
              <a:rPr lang="ru-RU" sz="1200" b="1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sz="1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68 283 чел. </a:t>
            </a:r>
            <a:endParaRPr lang="ru-RU" sz="12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175121-CF8A-5B80-DED4-1B6EEA46B36D}"/>
              </a:ext>
            </a:extLst>
          </p:cNvPr>
          <p:cNvSpPr txBox="1"/>
          <p:nvPr/>
        </p:nvSpPr>
        <p:spPr>
          <a:xfrm>
            <a:off x="8109990" y="1356253"/>
            <a:ext cx="394522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ПОСЕЩЕНИЙ УЧРЕЖДЕНИЙ ЖИТЕЛЯМИ ГОРОДА: </a:t>
            </a:r>
          </a:p>
          <a:p>
            <a:r>
              <a:rPr lang="ru-RU" sz="12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ГКУ ЦБС </a:t>
            </a:r>
            <a:r>
              <a:rPr lang="ru-RU" sz="1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– 173 458 </a:t>
            </a:r>
            <a:r>
              <a:rPr lang="ru-RU" sz="1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посещ</a:t>
            </a:r>
            <a:r>
              <a:rPr lang="ru-RU" sz="1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12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ГБУ «БАССЕЙН «ОРИОН»» – 66 691 </a:t>
            </a:r>
            <a:r>
              <a:rPr lang="ru-RU" sz="1200" b="1" dirty="0" err="1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посещ</a:t>
            </a:r>
            <a:r>
              <a:rPr lang="ru-RU" sz="12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1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ГБУ СОК – 119 676 </a:t>
            </a:r>
            <a:r>
              <a:rPr lang="ru-RU" sz="1200" b="1" dirty="0" err="1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посещ</a:t>
            </a:r>
            <a:r>
              <a:rPr lang="ru-RU" sz="1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55AE8C-D7A7-0AD6-3890-0FF8B4B236D1}"/>
              </a:ext>
            </a:extLst>
          </p:cNvPr>
          <p:cNvSpPr txBox="1"/>
          <p:nvPr/>
        </p:nvSpPr>
        <p:spPr>
          <a:xfrm>
            <a:off x="8109990" y="2404136"/>
            <a:ext cx="406543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КОЛИЧЕСТВО СПОРТИВНЫХ СЕКЦИЙ – </a:t>
            </a:r>
          </a:p>
          <a:p>
            <a:r>
              <a:rPr lang="ru-RU" sz="1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14 </a:t>
            </a:r>
            <a:r>
              <a:rPr lang="ru-RU" sz="12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ед</a:t>
            </a:r>
            <a:r>
              <a:rPr lang="ru-RU" sz="1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200" b="1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КЛУБНЫХ ФОРМИРОВАНИЙ </a:t>
            </a:r>
            <a:r>
              <a:rPr lang="ru-RU" sz="12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16 ед.</a:t>
            </a:r>
          </a:p>
          <a:p>
            <a:r>
              <a:rPr lang="ru-RU" sz="1200" b="1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ЛЮБИТЕЛЬСКИХ ОБЪЕДИНЕНИЙ – </a:t>
            </a:r>
            <a:r>
              <a:rPr lang="ru-RU" sz="1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15 </a:t>
            </a:r>
            <a:r>
              <a:rPr lang="ru-RU" sz="12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ед.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428E6F-5DDD-CACF-3217-71AB9D1B11A3}"/>
              </a:ext>
            </a:extLst>
          </p:cNvPr>
          <p:cNvSpPr txBox="1"/>
          <p:nvPr/>
        </p:nvSpPr>
        <p:spPr>
          <a:xfrm>
            <a:off x="8128716" y="3670357"/>
            <a:ext cx="410406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ЗАНИМАЮЩИХСЯ                     В СПОРТИВНЫХ СЕКЦИЯХ – </a:t>
            </a:r>
            <a:r>
              <a:rPr lang="ru-RU" sz="1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1167 чел. </a:t>
            </a:r>
          </a:p>
          <a:p>
            <a:endParaRPr lang="ru-RU" sz="1200" b="1" dirty="0">
              <a:solidFill>
                <a:srgbClr val="0070C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ЗАНИМАЮЩИХСЯ </a:t>
            </a:r>
          </a:p>
          <a:p>
            <a:r>
              <a:rPr lang="ru-RU" sz="1200" b="1" dirty="0">
                <a:solidFill>
                  <a:srgbClr val="0070C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 КЛУБНЫХ ФОРМИРОВАНИЯХ –  </a:t>
            </a:r>
            <a:r>
              <a:rPr lang="ru-RU" sz="12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530 чел. </a:t>
            </a:r>
          </a:p>
          <a:p>
            <a:endParaRPr lang="ru-RU" sz="1200" b="1" dirty="0">
              <a:solidFill>
                <a:srgbClr val="0070C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КОЛИЧЕСТВО УЧАСТНИКОВ                               В ЛЮБИТЕЛЬСКИХ ОБЪЕДИНЕНИЯХ – </a:t>
            </a:r>
          </a:p>
          <a:p>
            <a:r>
              <a:rPr lang="ru-RU" sz="1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176 чел.</a:t>
            </a:r>
            <a:endParaRPr lang="ru-RU" sz="1200" b="1" dirty="0">
              <a:solidFill>
                <a:srgbClr val="C0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B451F12-FC71-950D-9C7A-2468D6B1025B}"/>
              </a:ext>
            </a:extLst>
          </p:cNvPr>
          <p:cNvSpPr txBox="1"/>
          <p:nvPr/>
        </p:nvSpPr>
        <p:spPr>
          <a:xfrm>
            <a:off x="8128716" y="5472111"/>
            <a:ext cx="40632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КОЛИЧЕСТВО ДЕТЕЙ, ПОДРОСТКОВ                 и МОЛОДЕЖИ ГОРОДСКОГО ДВИЖЕНИЯ </a:t>
            </a:r>
          </a:p>
          <a:p>
            <a:r>
              <a:rPr lang="ru-RU" sz="1200" b="1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«БУДУЩЕЕ БАЙКОНУРА» – </a:t>
            </a:r>
            <a:r>
              <a:rPr lang="ru-RU" sz="12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7 759 чел.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2B7EB5A-D718-8BD0-0F9F-41844AC0E0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3" y="1302983"/>
            <a:ext cx="8027252" cy="490627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B0D42E-6117-FCA7-19CB-7D7DD20F43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6574068"/>
            <a:ext cx="12192000" cy="283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A40200A9-9DB3-BB43-C3D7-3E627E063E6E}"/>
              </a:ext>
            </a:extLst>
          </p:cNvPr>
          <p:cNvCxnSpPr>
            <a:cxnSpLocks/>
          </p:cNvCxnSpPr>
          <p:nvPr/>
        </p:nvCxnSpPr>
        <p:spPr>
          <a:xfrm>
            <a:off x="8087932" y="662494"/>
            <a:ext cx="0" cy="5471109"/>
          </a:xfrm>
          <a:prstGeom prst="line">
            <a:avLst/>
          </a:prstGeom>
          <a:ln w="57150">
            <a:solidFill>
              <a:srgbClr val="0070C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E9755D6-8156-D536-0452-57CDBE98BE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-12326"/>
            <a:ext cx="12192000" cy="283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377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13499"/>
            <a:ext cx="12192000" cy="1300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EE522D-8976-984B-CDCF-7B0F12953B01}"/>
              </a:ext>
            </a:extLst>
          </p:cNvPr>
          <p:cNvSpPr txBox="1"/>
          <p:nvPr/>
        </p:nvSpPr>
        <p:spPr>
          <a:xfrm>
            <a:off x="71598" y="256788"/>
            <a:ext cx="45004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3">
              <a:spcAft>
                <a:spcPts val="800"/>
              </a:spcAft>
            </a:pPr>
            <a:r>
              <a:rPr lang="ru-RU" sz="105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РАСПОРЯЖЕНИЕ </a:t>
            </a:r>
            <a:r>
              <a:rPr lang="ru-RU" sz="1050" b="1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ПРАВИТЕЛЬСТВА </a:t>
            </a:r>
            <a:r>
              <a:rPr lang="ru-RU" sz="105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РОССИЙСКОЙ ФЕДЕРАЦИИ  ОТ 11 СЕНТЯБРЯ 2024 ГОДА № 2501р.</a:t>
            </a:r>
            <a:r>
              <a:rPr lang="ru-KZ" sz="105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 </a:t>
            </a:r>
            <a:r>
              <a:rPr lang="ru-RU" sz="105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«СТРАТЕГИЯ ГОСУДАРСТВЕННОЙ </a:t>
            </a:r>
            <a:r>
              <a:rPr lang="ru-RU" sz="105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КУЛЬТУРНОЙ ПОЛИТИКИ НА ПЕРИОД ДО 2030 г.»</a:t>
            </a:r>
            <a:endParaRPr sz="1100" b="1" dirty="0">
              <a:solidFill>
                <a:schemeClr val="bg1"/>
              </a:solidFill>
              <a:latin typeface="Arial Black" panose="020B0A04020102020204" pitchFamily="34" charset="0"/>
              <a:ea typeface="Verdana" panose="020B0604030504040204" pitchFamily="34" charset="0"/>
              <a:cs typeface="Arial Black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378F10-91D7-2BD5-905F-4CEE971A28C7}"/>
              </a:ext>
            </a:extLst>
          </p:cNvPr>
          <p:cNvSpPr txBox="1"/>
          <p:nvPr/>
        </p:nvSpPr>
        <p:spPr>
          <a:xfrm>
            <a:off x="4259832" y="267128"/>
            <a:ext cx="404245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2700" fontAlgn="base"/>
            <a:r>
              <a:rPr lang="ru-RU" sz="10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СОХРАНЕНИЕ ЕДИНОГО КУЛЬТУРНОГО ПРОСТРАНСТВА, ИСТОРИЧЕСКОГО  И КУЛЬТУРНОГО НАСЛЕДИЯ НАРОДОВ РОССИЙСКОЙ ФЕДЕРАЦИИ И ЕГО ИСПОЛЬЗОВАНИЕ ДЛЯ ВОСПИТАНИЯ И ОБРАЗОВАНИЯ</a:t>
            </a:r>
            <a:endParaRPr lang="ru-KZ" sz="1000" dirty="0">
              <a:solidFill>
                <a:schemeClr val="bg1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499320" y="824183"/>
            <a:ext cx="316715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ПОДПРОГРАММА «КУЛЬТУРА»</a:t>
            </a:r>
            <a:endParaRPr lang="ru-RU" sz="12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2050" name="Picture 2" descr="б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752" y="1511758"/>
            <a:ext cx="2167601" cy="1386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б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75" y="1503229"/>
            <a:ext cx="2167601" cy="1386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8499320" y="252832"/>
            <a:ext cx="3426135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«КУЛЬТУРА, МОЛОДЕЖНАЯ ПОЛИТИКА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ТУРИЗМ ГОРОДА БАЙКОНУР»</a:t>
            </a:r>
            <a:endParaRPr lang="ru-KZ" sz="1050" b="1" kern="100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8879" y="1517628"/>
            <a:ext cx="3285586" cy="138015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4196" y="1519059"/>
            <a:ext cx="2569445" cy="139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21166" y="1523348"/>
            <a:ext cx="1770833" cy="138995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6270774"/>
            <a:ext cx="12192000" cy="629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" name="Прямоугольник 31"/>
          <p:cNvSpPr/>
          <p:nvPr/>
        </p:nvSpPr>
        <p:spPr>
          <a:xfrm>
            <a:off x="2403615" y="3509950"/>
            <a:ext cx="2668338" cy="26833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7322491" y="3490892"/>
            <a:ext cx="2681741" cy="28621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/>
          <p:cNvSpPr txBox="1"/>
          <p:nvPr/>
        </p:nvSpPr>
        <p:spPr>
          <a:xfrm>
            <a:off x="5429499" y="4030741"/>
            <a:ext cx="1845619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ГКУ ЦБС – 115 %</a:t>
            </a: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План: 150 589 </a:t>
            </a:r>
            <a:r>
              <a:rPr lang="ru-RU" sz="900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посещ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.</a:t>
            </a: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Факт:  173 458 </a:t>
            </a:r>
            <a:r>
              <a:rPr lang="ru-RU" sz="900" dirty="0" err="1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посещ</a:t>
            </a:r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29499" y="4716868"/>
            <a:ext cx="1845619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ГБУ ГДК – 111,2 %</a:t>
            </a: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План: 50 000 чел.</a:t>
            </a: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Факт:  55 627 чел.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429499" y="5435640"/>
            <a:ext cx="1845619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ГБУ МИКБ – 129,3 %</a:t>
            </a: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План: 6 688 чел.</a:t>
            </a: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Факт:  8 649 чел.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5329" y="4033843"/>
            <a:ext cx="1693237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ГКУ ЦБС –  192,5 %</a:t>
            </a: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План: 107 чел.</a:t>
            </a: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Факт:  206 чел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10978" y="4716868"/>
            <a:ext cx="1845619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ГБУ ГДК – 78,3 %</a:t>
            </a: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План: 1 723 чел.</a:t>
            </a: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Факт:  1 349 чел.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16205" y="5441954"/>
            <a:ext cx="1845619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ГБУ МИКБ – 101 %</a:t>
            </a: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План: 94 чел.</a:t>
            </a: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Факт:  95 чел.</a:t>
            </a:r>
            <a:endParaRPr lang="ru-RU" sz="8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243748" y="4041902"/>
            <a:ext cx="1845619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ГКУ ЦБС – 115 %</a:t>
            </a: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План: 400 ед.</a:t>
            </a: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Факт:  477 ед.</a:t>
            </a:r>
            <a:endParaRPr lang="ru-RU" sz="8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0243748" y="4704674"/>
            <a:ext cx="1845619" cy="53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ГБУ ГДК – 110 %</a:t>
            </a: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План: 100 мер.</a:t>
            </a: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Факт: 110 мер.</a:t>
            </a:r>
            <a:endParaRPr lang="ru-RU" sz="8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0243749" y="5436188"/>
            <a:ext cx="1845619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ГБУ МИКБ –  100 %</a:t>
            </a: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Мероприятий – 30 ед.</a:t>
            </a: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Экскурсий – 539 ед.</a:t>
            </a:r>
          </a:p>
          <a:p>
            <a:r>
              <a:rPr lang="ru-RU" sz="9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Выставок – 11 ед.</a:t>
            </a:r>
            <a:endParaRPr lang="ru-RU" sz="8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87708" y="3291335"/>
            <a:ext cx="20874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0070C0"/>
                </a:solidFill>
                <a:latin typeface="Arial Black" panose="020B0A04020102020204" pitchFamily="34" charset="0"/>
              </a:rPr>
              <a:t>КОЛИЧЕСТВО ПОСЕЩЕНИЙ, </a:t>
            </a:r>
          </a:p>
          <a:p>
            <a:pPr algn="ctr"/>
            <a:r>
              <a:rPr lang="ru-RU" sz="1000" dirty="0">
                <a:solidFill>
                  <a:srgbClr val="0070C0"/>
                </a:solidFill>
                <a:latin typeface="Arial Black" panose="020B0A04020102020204" pitchFamily="34" charset="0"/>
              </a:rPr>
              <a:t>КОЛИЧЕСТВО ЗРИТЕЛЕЙ </a:t>
            </a:r>
          </a:p>
          <a:p>
            <a:pPr algn="ctr"/>
            <a:r>
              <a:rPr lang="ru-RU" sz="1000" dirty="0">
                <a:solidFill>
                  <a:srgbClr val="0070C0"/>
                </a:solidFill>
                <a:latin typeface="Arial Black" panose="020B0A04020102020204" pitchFamily="34" charset="0"/>
              </a:rPr>
              <a:t>НА МЕРОПРИЯТИЯХ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177861" y="3415067"/>
            <a:ext cx="18405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0070C0"/>
                </a:solidFill>
                <a:latin typeface="Arial Black" panose="020B0A04020102020204" pitchFamily="34" charset="0"/>
              </a:rPr>
              <a:t>КОЛИЧЕСТВО </a:t>
            </a:r>
          </a:p>
          <a:p>
            <a:pPr algn="ctr"/>
            <a:r>
              <a:rPr lang="ru-RU" sz="1000" dirty="0">
                <a:solidFill>
                  <a:srgbClr val="0070C0"/>
                </a:solidFill>
                <a:latin typeface="Arial Black" panose="020B0A04020102020204" pitchFamily="34" charset="0"/>
              </a:rPr>
              <a:t>ПРОВЕДЕННЫХ </a:t>
            </a:r>
          </a:p>
          <a:p>
            <a:pPr algn="ctr"/>
            <a:r>
              <a:rPr lang="ru-RU" sz="1000" dirty="0">
                <a:solidFill>
                  <a:srgbClr val="0070C0"/>
                </a:solidFill>
                <a:latin typeface="Arial Black" panose="020B0A04020102020204" pitchFamily="34" charset="0"/>
              </a:rPr>
              <a:t>МЕРОПРИЯТИЙ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1598" y="3368279"/>
            <a:ext cx="21676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0070C0"/>
                </a:solidFill>
                <a:latin typeface="Arial Black" panose="020B0A04020102020204" pitchFamily="34" charset="0"/>
              </a:rPr>
              <a:t>КОЛИЧЕСТВО УЧАСТНИКОВ КОНКУРСОВ И ФЕСТИВАЛЕЙ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880D59-95FF-EFBA-E97D-30B3D4301F8B}"/>
              </a:ext>
            </a:extLst>
          </p:cNvPr>
          <p:cNvSpPr txBox="1"/>
          <p:nvPr/>
        </p:nvSpPr>
        <p:spPr>
          <a:xfrm>
            <a:off x="2403232" y="3609935"/>
            <a:ext cx="26609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9525" algn="ctr" fontAlgn="base"/>
            <a:r>
              <a:rPr lang="ru-RU" sz="1000" b="1" dirty="0">
                <a:solidFill>
                  <a:srgbClr val="0070C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П</a:t>
            </a:r>
            <a:r>
              <a:rPr lang="ru-RU" sz="1000" b="1" dirty="0">
                <a:solidFill>
                  <a:srgbClr val="0070C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ЕРЕДАЧА ОТ ПОКОЛЕНИЯ            К ПОКОЛЕНИЮ ТРАДИЦИОННЫХ ЦЕННОСТЕЙ, НОРМ, ТРАДИЦИЙ  И ОБЫЧАЕВ</a:t>
            </a:r>
            <a:endParaRPr lang="ru-KZ" sz="1000" dirty="0">
              <a:solidFill>
                <a:srgbClr val="0070C0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81ED29-DB8A-5D68-835B-934222593B57}"/>
              </a:ext>
            </a:extLst>
          </p:cNvPr>
          <p:cNvSpPr txBox="1"/>
          <p:nvPr/>
        </p:nvSpPr>
        <p:spPr>
          <a:xfrm>
            <a:off x="7388720" y="3654241"/>
            <a:ext cx="247293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9525" algn="ctr" fontAlgn="base"/>
            <a:r>
              <a:rPr lang="ru-RU" sz="1000" b="1" dirty="0">
                <a:solidFill>
                  <a:srgbClr val="0070C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С</a:t>
            </a:r>
            <a:r>
              <a:rPr lang="ru-RU" sz="1000" b="1" dirty="0">
                <a:solidFill>
                  <a:srgbClr val="0070C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ОЗДАНИЕ УСЛОВИЙ ДЛЯ РЕАЛИЗАЦИИ КАЖДЫМ ЧЕЛОВЕКОМ ЕГО ТВОРЧЕСКОГО ПОТЕНЦИАЛА</a:t>
            </a:r>
            <a:endParaRPr lang="ru-KZ" sz="1000" dirty="0">
              <a:solidFill>
                <a:srgbClr val="0070C0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94A1B88-6912-5A0C-06C8-120E61C2C6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99" r="39711"/>
          <a:stretch/>
        </p:blipFill>
        <p:spPr bwMode="auto">
          <a:xfrm>
            <a:off x="2396114" y="4399971"/>
            <a:ext cx="2675839" cy="2232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www.ukmpts-baikonur.ru/wp-content/uploads/2025/03/408_24032025.jpg"/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491" y="4435569"/>
            <a:ext cx="2681741" cy="2197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066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6131158"/>
            <a:ext cx="12192000" cy="7694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7" name="TextBox 46"/>
          <p:cNvSpPr txBox="1"/>
          <p:nvPr/>
        </p:nvSpPr>
        <p:spPr>
          <a:xfrm>
            <a:off x="211325" y="2335984"/>
            <a:ext cx="37958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0070C0"/>
                </a:solidFill>
                <a:latin typeface="Arial Black" panose="020B0A04020102020204" pitchFamily="34" charset="0"/>
              </a:rPr>
              <a:t>КОЛИЧЕСТВО КНИГОВЫДАЧИ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11325" y="2552745"/>
            <a:ext cx="2157702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ГКУ ЦБС –  102,2 %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План: 412 700 ед.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Факт:  421 949 ед.</a:t>
            </a:r>
            <a:endParaRPr lang="ru-RU" sz="7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11325" y="3181915"/>
            <a:ext cx="31056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solidFill>
                  <a:srgbClr val="0070C0"/>
                </a:solidFill>
                <a:latin typeface="Arial Black" panose="020B0A04020102020204" pitchFamily="34" charset="0"/>
              </a:rPr>
              <a:t>ЧИСЛО ОБРАЩЕНИЙ К УДАЛЕННОМУ РЕСУРСУ «ЛИТРЕС» СЕРВИС ЭЛЕКТРОННЫХ КНИГ 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31969" y="3730566"/>
            <a:ext cx="1845619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ГКУ ЦБС –  100,03 %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План: 11 413 чел.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Факт:  11 416 чел.</a:t>
            </a:r>
            <a:endParaRPr lang="ru-RU" sz="8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40914" y="1297570"/>
            <a:ext cx="42051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0070C0"/>
                </a:solidFill>
                <a:latin typeface="Arial Black" panose="020B0A04020102020204" pitchFamily="34" charset="0"/>
              </a:rPr>
              <a:t>КОЛИЧЕСТВО БИБЛИОГРАФИЧЕСКИХ </a:t>
            </a:r>
          </a:p>
          <a:p>
            <a:r>
              <a:rPr lang="ru-RU" sz="1100" dirty="0">
                <a:solidFill>
                  <a:srgbClr val="0070C0"/>
                </a:solidFill>
                <a:latin typeface="Arial Black" panose="020B0A04020102020204" pitchFamily="34" charset="0"/>
              </a:rPr>
              <a:t>ЗАПИСЕЙ В ЭЛЕКТРОННОМ КАТАЛОГЕ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11325" y="1708152"/>
            <a:ext cx="184561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ГКУ ЦБС –  100,04 %</a:t>
            </a:r>
          </a:p>
          <a:p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ПЛАН: 124 938 ед.</a:t>
            </a:r>
          </a:p>
          <a:p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ФАКТ:  125 500 ед.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821832" y="1244488"/>
            <a:ext cx="31721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0070C0"/>
                </a:solidFill>
                <a:latin typeface="+mj-lt"/>
              </a:rPr>
              <a:t>КОЛИЧЕСТВО КЛУБНЫХ ФОРМИРОВАНИЙ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842476" y="1606171"/>
            <a:ext cx="236103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ГБУ ГДК – 114,3 %</a:t>
            </a:r>
          </a:p>
          <a:p>
            <a:r>
              <a:rPr lang="ru-RU" sz="105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План: 14 ед.</a:t>
            </a:r>
          </a:p>
          <a:p>
            <a:r>
              <a:rPr lang="ru-RU" sz="105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Факт:  16 ед.</a:t>
            </a:r>
            <a:endParaRPr lang="ru-RU" sz="8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842476" y="2599328"/>
            <a:ext cx="184561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ГБУ ГДК – 117,8 %</a:t>
            </a:r>
          </a:p>
          <a:p>
            <a:r>
              <a:rPr lang="ru-RU" sz="105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План: 450 чел.</a:t>
            </a:r>
          </a:p>
          <a:p>
            <a:r>
              <a:rPr lang="ru-RU" sz="105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Факт:  530 чел.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42476" y="2241568"/>
            <a:ext cx="29393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0070C0"/>
                </a:solidFill>
                <a:latin typeface="+mj-lt"/>
              </a:rPr>
              <a:t>КОЛИЧЕСТВО УЧАСТНИКОВ КЛУБНЫХ ФОРМИРОВАНИЙ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902144" y="3614947"/>
            <a:ext cx="1994520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ГБУ МИКБ –  101%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План: 17 000 ед.</a:t>
            </a:r>
          </a:p>
          <a:p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Факт: 17 168 ед.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872556" y="3219860"/>
            <a:ext cx="31081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0070C0"/>
                </a:solidFill>
                <a:latin typeface="Arial Black" panose="020B0A04020102020204" pitchFamily="34" charset="0"/>
              </a:rPr>
              <a:t>КОЛИЧЕСТВО ЕДИНИЦ ХРАНЕНИЯ МУЗЕЙНОГО ФОНДА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CD603C6-6800-1D2D-E79C-C24EEB011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066" y="4331450"/>
            <a:ext cx="2885543" cy="222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332A9914-ED5F-7D10-B92C-33AC31EB45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76"/>
          <a:stretch/>
        </p:blipFill>
        <p:spPr bwMode="auto">
          <a:xfrm>
            <a:off x="2982185" y="4370948"/>
            <a:ext cx="3095227" cy="2194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0A8E2430-5A12-3434-2775-447A386F3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263" y="4321156"/>
            <a:ext cx="3089985" cy="22118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3B1BA4D-4107-DF39-C257-83FEABAB0B6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13499"/>
            <a:ext cx="12192000" cy="1175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0CD88A8-1B8A-474C-6123-BD5B2D44C19A}"/>
              </a:ext>
            </a:extLst>
          </p:cNvPr>
          <p:cNvSpPr txBox="1"/>
          <p:nvPr/>
        </p:nvSpPr>
        <p:spPr>
          <a:xfrm>
            <a:off x="93301" y="214592"/>
            <a:ext cx="45004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3">
              <a:spcAft>
                <a:spcPts val="800"/>
              </a:spcAft>
            </a:pPr>
            <a:r>
              <a:rPr lang="ru-RU" sz="105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РАСПОРЯЖЕНИЕ </a:t>
            </a:r>
            <a:r>
              <a:rPr lang="ru-RU" sz="1050" b="1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ПРАВИТЕЛЬСТВА </a:t>
            </a:r>
            <a:r>
              <a:rPr lang="ru-RU" sz="105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РОССИЙСКОЙ ФЕДЕРАЦИИ  ОТ 11 СЕНТЯБРЯ 2024 ГОДА № 2501р.</a:t>
            </a:r>
            <a:r>
              <a:rPr lang="ru-KZ" sz="105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 </a:t>
            </a:r>
            <a:r>
              <a:rPr lang="ru-RU" sz="105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«СТРАТЕГИЯ ГОСУДАРСТВЕННОЙ </a:t>
            </a:r>
            <a:r>
              <a:rPr lang="ru-RU" sz="105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КУЛЬТУРНОЙ ПОЛИТИКИ НА ПЕРИОД ДО 2030 г.»</a:t>
            </a:r>
            <a:endParaRPr sz="1100" b="1" dirty="0">
              <a:solidFill>
                <a:schemeClr val="bg1"/>
              </a:solidFill>
              <a:latin typeface="Arial Black" panose="020B0A04020102020204" pitchFamily="34" charset="0"/>
              <a:ea typeface="Verdana" panose="020B0604030504040204" pitchFamily="34" charset="0"/>
              <a:cs typeface="Arial Black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D6750F-6F6F-7841-947F-776BC26A1A0A}"/>
              </a:ext>
            </a:extLst>
          </p:cNvPr>
          <p:cNvSpPr txBox="1"/>
          <p:nvPr/>
        </p:nvSpPr>
        <p:spPr>
          <a:xfrm>
            <a:off x="4463687" y="190998"/>
            <a:ext cx="404245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2700" fontAlgn="base"/>
            <a:r>
              <a:rPr lang="ru-RU" sz="10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СОХРАНЕНИЕ ЕДИНОГО КУЛЬТУРНОГО ПРОСТРАНСТВА, ИСТОРИЧЕСКОГО  И КУЛЬТУРНОГО НАСЛЕДИЯ НАРОДОВ РОССИЙСКОЙ ФЕДЕРАЦИИ И ЕГО ИСПОЛЬЗОВАНИЕ ДЛЯ ВОСПИТАНИЯ И ОБРАЗОВАНИЯ</a:t>
            </a:r>
            <a:endParaRPr lang="ru-KZ" sz="1000" dirty="0">
              <a:solidFill>
                <a:schemeClr val="bg1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1944DCB-2BEF-5A32-479D-5BC2BDBC8897}"/>
              </a:ext>
            </a:extLst>
          </p:cNvPr>
          <p:cNvSpPr/>
          <p:nvPr/>
        </p:nvSpPr>
        <p:spPr>
          <a:xfrm>
            <a:off x="8826971" y="798856"/>
            <a:ext cx="306164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ПОДПРОГРАММА «КУЛЬТУРА»</a:t>
            </a:r>
            <a:endParaRPr lang="ru-RU" sz="12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E9B7411E-642D-7D0E-5C01-B4A405567426}"/>
              </a:ext>
            </a:extLst>
          </p:cNvPr>
          <p:cNvSpPr/>
          <p:nvPr/>
        </p:nvSpPr>
        <p:spPr>
          <a:xfrm>
            <a:off x="8795219" y="190998"/>
            <a:ext cx="330348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«КУЛЬТУРА, МОЛОДЕЖНАЯ ПОЛИТИКА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ТУРИЗМ ГОРОДА БАЙКОНУР»</a:t>
            </a:r>
            <a:endParaRPr lang="ru-KZ" sz="1050" b="1" kern="100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8"/>
          <a:srcRect t="18842" r="6984"/>
          <a:stretch/>
        </p:blipFill>
        <p:spPr>
          <a:xfrm>
            <a:off x="3620518" y="1556523"/>
            <a:ext cx="5022825" cy="239288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4338855"/>
            <a:ext cx="2915276" cy="2194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01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6261904"/>
            <a:ext cx="12192000" cy="638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1" name="TextBox 50"/>
          <p:cNvSpPr txBox="1"/>
          <p:nvPr/>
        </p:nvSpPr>
        <p:spPr>
          <a:xfrm>
            <a:off x="42890" y="1287926"/>
            <a:ext cx="44382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C00000"/>
                </a:solidFill>
                <a:latin typeface="Arial Black" panose="020B0A04020102020204" pitchFamily="34" charset="0"/>
              </a:rPr>
              <a:t>КУЛЬТУРНО-ОБРАЗОВАТЕЛЬНЫЙ ПРОЕКТ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3B1BA4D-4107-DF39-C257-83FEABAB0B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-3259"/>
            <a:ext cx="12192000" cy="1175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0CD88A8-1B8A-474C-6123-BD5B2D44C19A}"/>
              </a:ext>
            </a:extLst>
          </p:cNvPr>
          <p:cNvSpPr txBox="1"/>
          <p:nvPr/>
        </p:nvSpPr>
        <p:spPr>
          <a:xfrm>
            <a:off x="42890" y="215226"/>
            <a:ext cx="45004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3">
              <a:spcAft>
                <a:spcPts val="800"/>
              </a:spcAft>
            </a:pPr>
            <a:r>
              <a:rPr lang="ru-RU" sz="105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РАСПОРЯЖЕНИЕ </a:t>
            </a:r>
            <a:r>
              <a:rPr lang="ru-RU" sz="1050" b="1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ПРАВИТЕЛЬСТВА </a:t>
            </a:r>
            <a:r>
              <a:rPr lang="ru-RU" sz="105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РОССИЙСКОЙ ФЕДЕРАЦИИ  ОТ 11 СЕНТЯБРЯ 2024 ГОДА № 2501р.</a:t>
            </a:r>
            <a:r>
              <a:rPr lang="ru-KZ" sz="105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 </a:t>
            </a:r>
            <a:r>
              <a:rPr lang="ru-RU" sz="105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«СТРАТЕГИЯ ГОСУДАРСТВЕННОЙ </a:t>
            </a:r>
            <a:r>
              <a:rPr lang="ru-RU" sz="105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КУЛЬТУРНОЙ ПОЛИТИКИ НА ПЕРИОД ДО 2030 г.»</a:t>
            </a:r>
            <a:endParaRPr sz="1100" b="1" dirty="0">
              <a:solidFill>
                <a:schemeClr val="bg1"/>
              </a:solidFill>
              <a:latin typeface="Arial Black" panose="020B0A04020102020204" pitchFamily="34" charset="0"/>
              <a:ea typeface="Verdana" panose="020B0604030504040204" pitchFamily="34" charset="0"/>
              <a:cs typeface="Arial Black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D6750F-6F6F-7841-947F-776BC26A1A0A}"/>
              </a:ext>
            </a:extLst>
          </p:cNvPr>
          <p:cNvSpPr txBox="1"/>
          <p:nvPr/>
        </p:nvSpPr>
        <p:spPr>
          <a:xfrm>
            <a:off x="4481128" y="190998"/>
            <a:ext cx="404245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2700" fontAlgn="base"/>
            <a:r>
              <a:rPr lang="ru-RU" sz="10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СОХРАНЕНИЕ ЕДИНОГО КУЛЬТУРНОГО ПРОСТРАНСТВА, ИСТОРИЧЕСКОГО  И КУЛЬТУРНОГО НАСЛЕДИЯ НАРОДОВ РОССИЙСКОЙ ФЕДЕРАЦИИ И ЕГО ИСПОЛЬЗОВАНИЕ ДЛЯ ВОСПИТАНИЯ И ОБРАЗОВАНИЯ</a:t>
            </a:r>
            <a:endParaRPr lang="ru-KZ" sz="1000" dirty="0">
              <a:solidFill>
                <a:schemeClr val="bg1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1944DCB-2BEF-5A32-479D-5BC2BDBC8897}"/>
              </a:ext>
            </a:extLst>
          </p:cNvPr>
          <p:cNvSpPr/>
          <p:nvPr/>
        </p:nvSpPr>
        <p:spPr>
          <a:xfrm>
            <a:off x="8826971" y="798856"/>
            <a:ext cx="306164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ПОДПРОГРАММА «КУЛЬТУРА»</a:t>
            </a:r>
            <a:endParaRPr lang="ru-RU" sz="12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E9B7411E-642D-7D0E-5C01-B4A405567426}"/>
              </a:ext>
            </a:extLst>
          </p:cNvPr>
          <p:cNvSpPr/>
          <p:nvPr/>
        </p:nvSpPr>
        <p:spPr>
          <a:xfrm>
            <a:off x="8769786" y="188912"/>
            <a:ext cx="417461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«КУЛЬТУРА, МОЛОДЕЖНАЯ ПОЛИТИКА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ТУРИЗМ ГОРОДА БАЙКОНУР»</a:t>
            </a:r>
            <a:endParaRPr lang="ru-KZ" sz="1050" b="1" kern="100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8542" y="1605776"/>
            <a:ext cx="3828870" cy="13493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A344CC-9573-0777-F684-BEA681535053}"/>
              </a:ext>
            </a:extLst>
          </p:cNvPr>
          <p:cNvSpPr txBox="1"/>
          <p:nvPr/>
        </p:nvSpPr>
        <p:spPr>
          <a:xfrm>
            <a:off x="4543292" y="1234975"/>
            <a:ext cx="6828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latin typeface="Arial Black" panose="020B0A04020102020204" pitchFamily="34" charset="0"/>
              </a:rPr>
              <a:t>В КУЛЬТУРНО-ОБРАЗОВАТЕЛЬНЫХ ПРОЕКТАХ ПРИНЯЛО УЧАСТИЕ </a:t>
            </a:r>
          </a:p>
          <a:p>
            <a:r>
              <a:rPr lang="ru-RU" sz="1200" dirty="0">
                <a:solidFill>
                  <a:srgbClr val="C00000"/>
                </a:solidFill>
                <a:latin typeface="Arial Black" panose="020B0A04020102020204" pitchFamily="34" charset="0"/>
              </a:rPr>
              <a:t>1 727 УЧАЩИХСЯ и СТУДЕНТОВ ГОРОДА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1097889-1200-09D5-E1ED-98E308F0EE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2437" y="3531370"/>
            <a:ext cx="2108797" cy="1409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D6E0F20-6E2D-4462-F7BE-25FB8B9A41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6570" y="5092216"/>
            <a:ext cx="2246819" cy="1349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 descr="Всероссийская акция «Музыка на все времена», посвященная 185-летию со дня рождения П.И.Чайковского">
            <a:extLst>
              <a:ext uri="{FF2B5EF4-FFF2-40B4-BE49-F238E27FC236}">
                <a16:creationId xmlns:a16="http://schemas.microsoft.com/office/drawing/2014/main" id="{AF11ADF2-77A8-7FE5-5EC9-3E8EC31A61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38" y="5059877"/>
            <a:ext cx="2183307" cy="1349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E2BF5555-CB27-C68E-CF02-E457B74B3E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0689" y="5081407"/>
            <a:ext cx="2108797" cy="1360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4" name="Picture 10" descr="Культурный марафон 2025">
            <a:extLst>
              <a:ext uri="{FF2B5EF4-FFF2-40B4-BE49-F238E27FC236}">
                <a16:creationId xmlns:a16="http://schemas.microsoft.com/office/drawing/2014/main" id="{AFA2FCD6-2B8C-8482-79AA-5C1AAC28F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687" y="5092216"/>
            <a:ext cx="2150808" cy="1333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F3A24619-AF78-D0F9-C120-4A24955E68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784" y="3521026"/>
            <a:ext cx="2183307" cy="1349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56AAAF96-4714-962B-0A66-1E72FEB61D3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84120" y="3487460"/>
            <a:ext cx="2225151" cy="14179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C467C6DF-A73F-C093-AC48-A7B82786D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5803" y="3522248"/>
            <a:ext cx="2246819" cy="13831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Отборочный тур для участия в I Всероссийском фестивале школ креативных индустрий «ШКИ Фест 2025»">
            <a:extLst>
              <a:ext uri="{FF2B5EF4-FFF2-40B4-BE49-F238E27FC236}">
                <a16:creationId xmlns:a16="http://schemas.microsoft.com/office/drawing/2014/main" id="{4D0B0694-E5DC-5766-9FDF-E2A501BE4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119" y="5076046"/>
            <a:ext cx="2225151" cy="1349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02C6B01A-124C-E07B-F09C-1D7E11D5D34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712263" y="3531370"/>
            <a:ext cx="2168801" cy="13740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Рисунок 25" descr="C:\Users\Admin\Desktop\4FDA~1\2024-2~1\417C~1\020425~1.__\78B2~1\Алина.jpg"/>
          <p:cNvPicPr/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083902" y="1743367"/>
            <a:ext cx="2339457" cy="1674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29111" y="1733546"/>
            <a:ext cx="2540167" cy="167421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450533" y="1716441"/>
            <a:ext cx="2499135" cy="1674211"/>
          </a:xfrm>
          <a:prstGeom prst="rect">
            <a:avLst/>
          </a:prstGeom>
        </p:spPr>
      </p:pic>
      <p:pic>
        <p:nvPicPr>
          <p:cNvPr id="4098" name="Picture 2" descr="https://avatars.mds.yandex.net/i?id=5b17684edb661757fbb92b5b26751502cd52ca61-5305327-images-thumbs&amp;n=1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75" y="1707338"/>
            <a:ext cx="3441804" cy="114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925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6467707"/>
            <a:ext cx="12192000" cy="432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3B1BA4D-4107-DF39-C257-83FEABAB0B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-3259"/>
            <a:ext cx="12192000" cy="1175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0CD88A8-1B8A-474C-6123-BD5B2D44C19A}"/>
              </a:ext>
            </a:extLst>
          </p:cNvPr>
          <p:cNvSpPr txBox="1"/>
          <p:nvPr/>
        </p:nvSpPr>
        <p:spPr>
          <a:xfrm>
            <a:off x="42890" y="215226"/>
            <a:ext cx="45004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3">
              <a:spcAft>
                <a:spcPts val="800"/>
              </a:spcAft>
            </a:pPr>
            <a:r>
              <a:rPr lang="ru-RU" sz="105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РАСПОРЯЖЕНИЕ </a:t>
            </a:r>
            <a:r>
              <a:rPr lang="ru-RU" sz="1050" b="1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ПРАВИТЕЛЬСТВА </a:t>
            </a:r>
            <a:r>
              <a:rPr lang="ru-RU" sz="105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РОССИЙСКОЙ ФЕДЕРАЦИИ  ОТ 11 СЕНТЯБРЯ 2024 ГОДА № 2501р.</a:t>
            </a:r>
            <a:r>
              <a:rPr lang="ru-KZ" sz="105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 </a:t>
            </a:r>
            <a:r>
              <a:rPr lang="ru-RU" sz="105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«СТРАТЕГИЯ ГОСУДАРСТВЕННОЙ </a:t>
            </a:r>
            <a:r>
              <a:rPr lang="ru-RU" sz="105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КУЛЬТУРНОЙ ПОЛИТИКИ НА ПЕРИОД ДО 2030 г.»</a:t>
            </a:r>
            <a:endParaRPr sz="1100" b="1" dirty="0">
              <a:solidFill>
                <a:schemeClr val="bg1"/>
              </a:solidFill>
              <a:latin typeface="Arial Black" panose="020B0A04020102020204" pitchFamily="34" charset="0"/>
              <a:ea typeface="Verdana" panose="020B0604030504040204" pitchFamily="34" charset="0"/>
              <a:cs typeface="Arial Black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D6750F-6F6F-7841-947F-776BC26A1A0A}"/>
              </a:ext>
            </a:extLst>
          </p:cNvPr>
          <p:cNvSpPr txBox="1"/>
          <p:nvPr/>
        </p:nvSpPr>
        <p:spPr>
          <a:xfrm>
            <a:off x="4481128" y="190998"/>
            <a:ext cx="404245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2700" fontAlgn="base"/>
            <a:r>
              <a:rPr lang="ru-RU" sz="10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СОХРАНЕНИЕ ЕДИНОГО КУЛЬТУРНОГО ПРОСТРАНСТВА, ИСТОРИЧЕСКОГО  И КУЛЬТУРНОГО НАСЛЕДИЯ НАРОДОВ РОССИЙСКОЙ ФЕДЕРАЦИИ И ЕГО ИСПОЛЬЗОВАНИЕ ДЛЯ ВОСПИТАНИЯ И ОБРАЗОВАНИЯ</a:t>
            </a:r>
            <a:endParaRPr lang="ru-KZ" sz="1000" dirty="0">
              <a:solidFill>
                <a:schemeClr val="bg1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1944DCB-2BEF-5A32-479D-5BC2BDBC8897}"/>
              </a:ext>
            </a:extLst>
          </p:cNvPr>
          <p:cNvSpPr/>
          <p:nvPr/>
        </p:nvSpPr>
        <p:spPr>
          <a:xfrm>
            <a:off x="8826971" y="798856"/>
            <a:ext cx="306164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ПОДПРОГРАММА «КУЛЬТУРА»</a:t>
            </a:r>
            <a:endParaRPr lang="ru-RU" sz="12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E9B7411E-642D-7D0E-5C01-B4A405567426}"/>
              </a:ext>
            </a:extLst>
          </p:cNvPr>
          <p:cNvSpPr/>
          <p:nvPr/>
        </p:nvSpPr>
        <p:spPr>
          <a:xfrm>
            <a:off x="8769786" y="188912"/>
            <a:ext cx="417461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«КУЛЬТУРА, МОЛОДЕЖНАЯ ПОЛИТИКА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ТУРИЗМ ГОРОДА БАЙКОНУР»</a:t>
            </a:r>
            <a:endParaRPr lang="ru-KZ" sz="1050" b="1" kern="100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1247029"/>
            <a:ext cx="5857855" cy="5483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42890" y="1389770"/>
            <a:ext cx="55016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C00000"/>
                </a:solidFill>
                <a:latin typeface="Arial Black" panose="020B0A04020102020204" pitchFamily="34" charset="0"/>
              </a:rPr>
              <a:t>ПОБЕДИТЕЛИ ТВОРЧЕСКИХ КОНКУРСОВ И ФЕСТИВАЛЕЙ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F507B5-DBD3-547C-0749-39C18C9E053A}"/>
              </a:ext>
            </a:extLst>
          </p:cNvPr>
          <p:cNvSpPr txBox="1"/>
          <p:nvPr/>
        </p:nvSpPr>
        <p:spPr>
          <a:xfrm>
            <a:off x="250815" y="2052595"/>
            <a:ext cx="224974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kern="100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НАРОДНЫЙ КОЛЛЕКТИВ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kern="100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ГОРОДА БАЙКОНУР,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kern="100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НАРОДНО-СЦЕНЧЕСКОГО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b="1" kern="100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ТАНЦА «</a:t>
            </a:r>
            <a:r>
              <a:rPr lang="en-US" sz="1050" b="1" kern="100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</a:t>
            </a:r>
            <a:r>
              <a:rPr lang="ru-RU" sz="1050" b="1" kern="100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’</a:t>
            </a:r>
            <a:r>
              <a:rPr lang="en-US" sz="1050" b="1" kern="100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DIVAS</a:t>
            </a:r>
            <a:r>
              <a:rPr lang="ru-RU" sz="1050" b="1" kern="100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»</a:t>
            </a:r>
            <a:endParaRPr lang="ru-RU" sz="1050" b="1" dirty="0">
              <a:solidFill>
                <a:srgbClr val="0070C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7A4FB4-FC78-1546-13B4-4D5AA28EC356}"/>
              </a:ext>
            </a:extLst>
          </p:cNvPr>
          <p:cNvSpPr txBox="1"/>
          <p:nvPr/>
        </p:nvSpPr>
        <p:spPr>
          <a:xfrm>
            <a:off x="2500562" y="2052595"/>
            <a:ext cx="224974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kern="1200" dirty="0">
                <a:solidFill>
                  <a:srgbClr val="0070C0"/>
                </a:solidFill>
                <a:effectLst/>
                <a:latin typeface="Arial Black" panose="020B0604020202020204" pitchFamily="34" charset="0"/>
                <a:cs typeface="Arial Black" panose="020B0604020202020204" pitchFamily="34" charset="0"/>
              </a:rPr>
              <a:t>КОЛЛЕКТИВ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kern="1200" dirty="0">
                <a:solidFill>
                  <a:srgbClr val="0070C0"/>
                </a:solidFill>
                <a:effectLst/>
                <a:latin typeface="Arial Black" panose="020B0604020202020204" pitchFamily="34" charset="0"/>
                <a:cs typeface="Arial Black" panose="020B0604020202020204" pitchFamily="34" charset="0"/>
              </a:rPr>
              <a:t>СОВРЕМЕННОГО ТАНЦА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kern="1200" dirty="0">
                <a:solidFill>
                  <a:srgbClr val="0070C0"/>
                </a:solidFill>
                <a:effectLst/>
                <a:latin typeface="Arial Black" panose="020B0604020202020204" pitchFamily="34" charset="0"/>
                <a:cs typeface="Arial Black" panose="020B0604020202020204" pitchFamily="34" charset="0"/>
              </a:rPr>
              <a:t>«</a:t>
            </a:r>
            <a:r>
              <a:rPr lang="en-US" sz="1100" b="1" kern="1200" dirty="0">
                <a:solidFill>
                  <a:srgbClr val="0070C0"/>
                </a:solidFill>
                <a:effectLst/>
                <a:latin typeface="Arial Black" panose="020B0604020202020204" pitchFamily="34" charset="0"/>
                <a:cs typeface="Arial Black" panose="020B0604020202020204" pitchFamily="34" charset="0"/>
              </a:rPr>
              <a:t>FRIDAY</a:t>
            </a:r>
            <a:r>
              <a:rPr lang="ru-RU" sz="1100" b="1" kern="1200" dirty="0">
                <a:solidFill>
                  <a:srgbClr val="0070C0"/>
                </a:solidFill>
                <a:effectLst/>
                <a:latin typeface="Arial Black" panose="020B0604020202020204" pitchFamily="34" charset="0"/>
                <a:cs typeface="Arial Black" panose="020B0604020202020204" pitchFamily="34" charset="0"/>
              </a:rPr>
              <a:t>»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F4AF03-1C2A-B200-1A70-A4F09C7CE23F}"/>
              </a:ext>
            </a:extLst>
          </p:cNvPr>
          <p:cNvSpPr txBox="1"/>
          <p:nvPr/>
        </p:nvSpPr>
        <p:spPr>
          <a:xfrm>
            <a:off x="4848641" y="2062505"/>
            <a:ext cx="218888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КОЛЛЕКТИВ </a:t>
            </a:r>
          </a:p>
          <a:p>
            <a:pPr algn="ctr"/>
            <a:r>
              <a:rPr lang="ru-RU" sz="1100" b="1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КАВКАЗКОГО ТАНЦА </a:t>
            </a:r>
          </a:p>
          <a:p>
            <a:pPr algn="ctr"/>
            <a:r>
              <a:rPr lang="ru-RU" sz="1100" b="1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«АРКАН»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29F93A-3357-F66F-CA4C-0B9B527E4456}"/>
              </a:ext>
            </a:extLst>
          </p:cNvPr>
          <p:cNvSpPr txBox="1"/>
          <p:nvPr/>
        </p:nvSpPr>
        <p:spPr>
          <a:xfrm>
            <a:off x="7000057" y="1989188"/>
            <a:ext cx="251916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КОЛЛЕКТИВ </a:t>
            </a:r>
          </a:p>
          <a:p>
            <a:pPr algn="ctr"/>
            <a:r>
              <a:rPr lang="ru-RU" sz="1100" b="1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НАРОДНО-СЦЕНИЧЕСКОГО </a:t>
            </a:r>
          </a:p>
          <a:p>
            <a:pPr algn="ctr"/>
            <a:r>
              <a:rPr lang="ru-RU" sz="1100" b="1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ТАНЦА </a:t>
            </a:r>
          </a:p>
          <a:p>
            <a:pPr algn="ctr"/>
            <a:r>
              <a:rPr lang="ru-RU" sz="1100" b="1" dirty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«ШАЛКЫМА»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30C40D-0F25-FF5B-B184-7C623153295D}"/>
              </a:ext>
            </a:extLst>
          </p:cNvPr>
          <p:cNvSpPr txBox="1"/>
          <p:nvPr/>
        </p:nvSpPr>
        <p:spPr>
          <a:xfrm>
            <a:off x="9287277" y="2040395"/>
            <a:ext cx="299484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kern="1200" dirty="0">
                <a:solidFill>
                  <a:srgbClr val="0070C0"/>
                </a:solidFill>
                <a:effectLst/>
                <a:latin typeface="+mj-lt"/>
              </a:rPr>
              <a:t>НАРОДНЫЙ КОЛЛЕКТИВ </a:t>
            </a:r>
          </a:p>
          <a:p>
            <a:pPr algn="ctr"/>
            <a:r>
              <a:rPr lang="ru-RU" sz="1100" kern="1200" dirty="0">
                <a:solidFill>
                  <a:srgbClr val="0070C0"/>
                </a:solidFill>
                <a:effectLst/>
                <a:latin typeface="+mj-lt"/>
              </a:rPr>
              <a:t>ГОРОДА БАЙКОНУ, ВОКАЛЬНЫЙ </a:t>
            </a:r>
          </a:p>
          <a:p>
            <a:pPr algn="ctr"/>
            <a:r>
              <a:rPr lang="ru-RU" sz="1100" kern="1200" dirty="0">
                <a:solidFill>
                  <a:srgbClr val="0070C0"/>
                </a:solidFill>
                <a:effectLst/>
                <a:latin typeface="+mj-lt"/>
              </a:rPr>
              <a:t>КОЛЛЕКТИВ «ВОСТОРГ»</a:t>
            </a:r>
            <a:endParaRPr lang="ru-RU" sz="11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64882AB-EF7E-9B43-30FF-E9CDDABA72EF}"/>
              </a:ext>
            </a:extLst>
          </p:cNvPr>
          <p:cNvSpPr/>
          <p:nvPr/>
        </p:nvSpPr>
        <p:spPr>
          <a:xfrm>
            <a:off x="146664" y="2870440"/>
            <a:ext cx="2247213" cy="17825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AE47EAC-320A-CA39-01DA-DCF649A5B8C5}"/>
              </a:ext>
            </a:extLst>
          </p:cNvPr>
          <p:cNvSpPr/>
          <p:nvPr/>
        </p:nvSpPr>
        <p:spPr>
          <a:xfrm>
            <a:off x="2540972" y="2878407"/>
            <a:ext cx="2249746" cy="17665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7FE980E-DB35-9DB6-4063-B87E9B6F8C3B}"/>
              </a:ext>
            </a:extLst>
          </p:cNvPr>
          <p:cNvSpPr/>
          <p:nvPr/>
        </p:nvSpPr>
        <p:spPr>
          <a:xfrm>
            <a:off x="4954610" y="2895465"/>
            <a:ext cx="2282779" cy="17432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AC7A77C-468E-686D-2E72-C8CE2AD4A65F}"/>
              </a:ext>
            </a:extLst>
          </p:cNvPr>
          <p:cNvSpPr/>
          <p:nvPr/>
        </p:nvSpPr>
        <p:spPr>
          <a:xfrm>
            <a:off x="7425310" y="2876555"/>
            <a:ext cx="2247213" cy="17665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F4A9867-FA1A-AE7F-3936-4E409C2121EF}"/>
              </a:ext>
            </a:extLst>
          </p:cNvPr>
          <p:cNvSpPr/>
          <p:nvPr/>
        </p:nvSpPr>
        <p:spPr>
          <a:xfrm>
            <a:off x="9822151" y="2870440"/>
            <a:ext cx="2264010" cy="17665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598EC4-B133-1B0C-29A3-FA071139E981}"/>
              </a:ext>
            </a:extLst>
          </p:cNvPr>
          <p:cNvSpPr txBox="1"/>
          <p:nvPr/>
        </p:nvSpPr>
        <p:spPr>
          <a:xfrm>
            <a:off x="430834" y="4858670"/>
            <a:ext cx="17948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kern="1200" dirty="0">
                <a:solidFill>
                  <a:srgbClr val="C00000"/>
                </a:solidFill>
                <a:effectLst/>
                <a:latin typeface="Arial Black" panose="020B0604020202020204" pitchFamily="34" charset="0"/>
                <a:cs typeface="Arial Black" panose="020B0604020202020204" pitchFamily="34" charset="0"/>
              </a:rPr>
              <a:t>ГРАН-ПРИ</a:t>
            </a:r>
          </a:p>
          <a:p>
            <a:pPr algn="ctr">
              <a:defRPr/>
            </a:pPr>
            <a:r>
              <a:rPr lang="ru-RU" sz="1400" b="1" kern="1200" dirty="0">
                <a:solidFill>
                  <a:srgbClr val="C00000"/>
                </a:solidFill>
                <a:effectLst/>
                <a:latin typeface="Arial Black" panose="020B0604020202020204" pitchFamily="34" charset="0"/>
                <a:cs typeface="Arial Black" panose="020B0604020202020204" pitchFamily="34" charset="0"/>
              </a:rPr>
              <a:t>ГРАН-ПРИ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902511F-A1EA-72BF-AADA-B780033CFD47}"/>
              </a:ext>
            </a:extLst>
          </p:cNvPr>
          <p:cNvSpPr txBox="1"/>
          <p:nvPr/>
        </p:nvSpPr>
        <p:spPr>
          <a:xfrm>
            <a:off x="9730430" y="4804602"/>
            <a:ext cx="22059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ЛАУРЕАТЫ </a:t>
            </a:r>
            <a:r>
              <a:rPr lang="en-US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</a:t>
            </a:r>
            <a:r>
              <a:rPr lang="ru-RU" sz="1200" b="1" baseline="0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СТЕПЕНИ</a:t>
            </a:r>
            <a:endParaRPr lang="ru-RU" sz="1200" b="1" dirty="0">
              <a:solidFill>
                <a:srgbClr val="C0000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ЛАУРЕАТЫ </a:t>
            </a:r>
            <a:r>
              <a:rPr lang="en-US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</a:t>
            </a:r>
            <a:r>
              <a:rPr lang="ru-RU" sz="1200" b="1" baseline="0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СТЕПЕНИ</a:t>
            </a:r>
            <a:endParaRPr lang="en-US" sz="1200" b="1" baseline="0" dirty="0">
              <a:solidFill>
                <a:srgbClr val="C0000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ЛАУРЕАТЫ </a:t>
            </a:r>
            <a:r>
              <a:rPr lang="en-US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</a:t>
            </a:r>
            <a:r>
              <a:rPr lang="ru-RU" sz="1200" b="1" baseline="0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СТЕПЕНИ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ЛАУРЕАТЫ </a:t>
            </a:r>
            <a:r>
              <a:rPr lang="en-US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II</a:t>
            </a:r>
            <a:r>
              <a:rPr lang="ru-RU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СТЕПЕНИ</a:t>
            </a:r>
            <a:endParaRPr lang="ru-RU" sz="2000" b="1" dirty="0">
              <a:solidFill>
                <a:srgbClr val="C0000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5AD48DE-B415-676E-D776-4147FC98C160}"/>
              </a:ext>
            </a:extLst>
          </p:cNvPr>
          <p:cNvSpPr txBox="1"/>
          <p:nvPr/>
        </p:nvSpPr>
        <p:spPr>
          <a:xfrm>
            <a:off x="7729518" y="4840232"/>
            <a:ext cx="13998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kern="1200" dirty="0">
                <a:solidFill>
                  <a:srgbClr val="C00000"/>
                </a:solidFill>
                <a:effectLst/>
                <a:latin typeface="Arial Black" panose="020B0604020202020204" pitchFamily="34" charset="0"/>
                <a:cs typeface="Arial Black" panose="020B0604020202020204" pitchFamily="34" charset="0"/>
              </a:rPr>
              <a:t>ГРАН-ПРИ</a:t>
            </a:r>
            <a:endParaRPr lang="ru-RU" sz="1400" b="1" dirty="0">
              <a:solidFill>
                <a:srgbClr val="C0000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AB4E0C3-D5F5-A9EA-5353-9B463953D758}"/>
              </a:ext>
            </a:extLst>
          </p:cNvPr>
          <p:cNvSpPr txBox="1"/>
          <p:nvPr/>
        </p:nvSpPr>
        <p:spPr>
          <a:xfrm>
            <a:off x="7291954" y="5066593"/>
            <a:ext cx="24632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ЛАУРЕАТЫ </a:t>
            </a:r>
            <a:r>
              <a:rPr lang="en-US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</a:t>
            </a:r>
            <a:r>
              <a:rPr lang="ru-RU" sz="1200" b="1" baseline="0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СТЕПЕНИ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ЛАУРЕАТЫ </a:t>
            </a:r>
            <a:r>
              <a:rPr lang="en-US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</a:t>
            </a:r>
            <a:r>
              <a:rPr lang="ru-RU" sz="1200" b="1" baseline="0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СТЕПЕНИ</a:t>
            </a:r>
            <a:endParaRPr lang="ru-RU" sz="1200" b="1" dirty="0">
              <a:solidFill>
                <a:srgbClr val="C0000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67498FE-5A84-98DB-179D-33A1C33BA650}"/>
              </a:ext>
            </a:extLst>
          </p:cNvPr>
          <p:cNvSpPr txBox="1"/>
          <p:nvPr/>
        </p:nvSpPr>
        <p:spPr>
          <a:xfrm>
            <a:off x="203392" y="5317728"/>
            <a:ext cx="26384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ЛАУРЕАТЫ </a:t>
            </a:r>
            <a:r>
              <a:rPr lang="en-US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II</a:t>
            </a:r>
            <a:r>
              <a:rPr lang="ru-RU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СТЕПЕНИ</a:t>
            </a:r>
            <a:endParaRPr lang="ru-RU" sz="2000" b="1" dirty="0">
              <a:solidFill>
                <a:srgbClr val="C0000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E8ED1D4-D789-7FFE-E7C6-375D9CA5A30F}"/>
              </a:ext>
            </a:extLst>
          </p:cNvPr>
          <p:cNvSpPr txBox="1"/>
          <p:nvPr/>
        </p:nvSpPr>
        <p:spPr>
          <a:xfrm>
            <a:off x="2579963" y="4886705"/>
            <a:ext cx="26384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ЛАУРЕАТЫ </a:t>
            </a:r>
            <a:r>
              <a:rPr lang="en-US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II</a:t>
            </a:r>
            <a:r>
              <a:rPr lang="ru-RU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СТЕПЕНИ</a:t>
            </a:r>
            <a:endParaRPr lang="ru-RU" sz="2000" b="1" dirty="0">
              <a:solidFill>
                <a:srgbClr val="C0000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F281F6B-C10F-683A-0B62-B59083EB605A}"/>
              </a:ext>
            </a:extLst>
          </p:cNvPr>
          <p:cNvSpPr txBox="1"/>
          <p:nvPr/>
        </p:nvSpPr>
        <p:spPr>
          <a:xfrm>
            <a:off x="5118429" y="4885650"/>
            <a:ext cx="26384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ЛАУРЕАТЫ </a:t>
            </a:r>
            <a:r>
              <a:rPr lang="en-US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II</a:t>
            </a:r>
            <a:r>
              <a:rPr lang="ru-RU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СТЕПЕНИ</a:t>
            </a:r>
            <a:endParaRPr lang="ru-RU" sz="2000" b="1" dirty="0">
              <a:solidFill>
                <a:srgbClr val="C0000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4062827-A01D-42BE-7AC6-207E56F1FC69}"/>
              </a:ext>
            </a:extLst>
          </p:cNvPr>
          <p:cNvSpPr txBox="1"/>
          <p:nvPr/>
        </p:nvSpPr>
        <p:spPr>
          <a:xfrm>
            <a:off x="5091062" y="5075149"/>
            <a:ext cx="26384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ЛАУРЕАТЫ </a:t>
            </a:r>
            <a:r>
              <a:rPr lang="en-US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III </a:t>
            </a:r>
            <a:r>
              <a:rPr lang="ru-RU" sz="1200" b="1" dirty="0">
                <a:solidFill>
                  <a:srgbClr val="C0000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СТЕПЕНИ</a:t>
            </a:r>
            <a:endParaRPr lang="ru-RU" sz="2000" b="1" dirty="0">
              <a:solidFill>
                <a:srgbClr val="C0000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F89FA5C6-E850-7A22-0F88-E029C27352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238" y="3105149"/>
            <a:ext cx="2225508" cy="1398684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D60E0380-7406-7615-2E8E-8B8689A721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78" y="3105149"/>
            <a:ext cx="2231666" cy="1403351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3C8E5223-0AF2-E6C4-E164-F8DBAE1BAC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2151" y="3089638"/>
            <a:ext cx="2264010" cy="1418862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3C88ADB4-65B5-20F7-8D3F-134026A2BEF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8"/>
          <a:stretch/>
        </p:blipFill>
        <p:spPr>
          <a:xfrm>
            <a:off x="4940057" y="3105149"/>
            <a:ext cx="2299576" cy="1414891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A9CF6171-6DCC-7927-5158-4B42E75202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370" y="3089638"/>
            <a:ext cx="2249746" cy="1449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50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6467707"/>
            <a:ext cx="12192000" cy="432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3B1BA4D-4107-DF39-C257-83FEABAB0B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-3259"/>
            <a:ext cx="12192000" cy="1175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0CD88A8-1B8A-474C-6123-BD5B2D44C19A}"/>
              </a:ext>
            </a:extLst>
          </p:cNvPr>
          <p:cNvSpPr txBox="1"/>
          <p:nvPr/>
        </p:nvSpPr>
        <p:spPr>
          <a:xfrm>
            <a:off x="42890" y="215226"/>
            <a:ext cx="45004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3">
              <a:spcAft>
                <a:spcPts val="800"/>
              </a:spcAft>
            </a:pPr>
            <a:r>
              <a:rPr lang="ru-RU" sz="105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РАСПОРЯЖЕНИЕ </a:t>
            </a:r>
            <a:r>
              <a:rPr lang="ru-RU" sz="1050" b="1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ПРАВИТЕЛЬСТВА </a:t>
            </a:r>
            <a:r>
              <a:rPr lang="ru-RU" sz="105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РОССИЙСКОЙ ФЕДЕРАЦИИ  ОТ 11 СЕНТЯБРЯ 2024 ГОДА № 2501р.</a:t>
            </a:r>
            <a:r>
              <a:rPr lang="ru-KZ" sz="105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 </a:t>
            </a:r>
            <a:r>
              <a:rPr lang="ru-RU" sz="105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«СТРАТЕГИЯ ГОСУДАРСТВЕННОЙ </a:t>
            </a:r>
            <a:r>
              <a:rPr lang="ru-RU" sz="105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КУЛЬТУРНОЙ ПОЛИТИКИ НА ПЕРИОД ДО 2030 г.»</a:t>
            </a:r>
            <a:endParaRPr sz="1100" b="1" dirty="0">
              <a:solidFill>
                <a:schemeClr val="bg1"/>
              </a:solidFill>
              <a:latin typeface="Arial Black" panose="020B0A04020102020204" pitchFamily="34" charset="0"/>
              <a:ea typeface="Verdana" panose="020B0604030504040204" pitchFamily="34" charset="0"/>
              <a:cs typeface="Arial Black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D6750F-6F6F-7841-947F-776BC26A1A0A}"/>
              </a:ext>
            </a:extLst>
          </p:cNvPr>
          <p:cNvSpPr txBox="1"/>
          <p:nvPr/>
        </p:nvSpPr>
        <p:spPr>
          <a:xfrm>
            <a:off x="4481128" y="190998"/>
            <a:ext cx="404245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2700" fontAlgn="base"/>
            <a:r>
              <a:rPr lang="ru-RU" sz="10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СОХРАНЕНИЕ ЕДИНОГО КУЛЬТУРНОГО ПРОСТРАНСТВА, ИСТОРИЧЕСКОГО  И КУЛЬТУРНОГО НАСЛЕДИЯ НАРОДОВ РОССИЙСКОЙ ФЕДЕРАЦИИ И ЕГО ИСПОЛЬЗОВАНИЕ ДЛЯ ВОСПИТАНИЯ И ОБРАЗОВАНИЯ</a:t>
            </a:r>
            <a:endParaRPr lang="ru-KZ" sz="1000" dirty="0">
              <a:solidFill>
                <a:schemeClr val="bg1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1944DCB-2BEF-5A32-479D-5BC2BDBC8897}"/>
              </a:ext>
            </a:extLst>
          </p:cNvPr>
          <p:cNvSpPr/>
          <p:nvPr/>
        </p:nvSpPr>
        <p:spPr>
          <a:xfrm>
            <a:off x="8826971" y="798856"/>
            <a:ext cx="306164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ПОДПРОГРАММА «КУЛЬТУРА»</a:t>
            </a:r>
            <a:endParaRPr lang="ru-RU" sz="12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E9B7411E-642D-7D0E-5C01-B4A405567426}"/>
              </a:ext>
            </a:extLst>
          </p:cNvPr>
          <p:cNvSpPr/>
          <p:nvPr/>
        </p:nvSpPr>
        <p:spPr>
          <a:xfrm>
            <a:off x="8769786" y="188912"/>
            <a:ext cx="417461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«КУЛЬТУРА, МОЛОДЕЖНАЯ ПОЛИТИКА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ТУРИЗМ ГОРОДА БАЙКОНУР»</a:t>
            </a:r>
            <a:endParaRPr lang="ru-KZ" sz="1050" b="1" kern="100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1213631"/>
            <a:ext cx="5857855" cy="7211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206094" y="1296311"/>
            <a:ext cx="5501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C00000"/>
                </a:solidFill>
                <a:latin typeface="Arial Black" panose="020B0A04020102020204" pitchFamily="34" charset="0"/>
              </a:rPr>
              <a:t>ПОБЕДИТЕЛИ ГОРОДСКОГО ФЕСТИВАЛЯ </a:t>
            </a:r>
          </a:p>
          <a:p>
            <a:r>
              <a:rPr lang="ru-RU" sz="1400" dirty="0">
                <a:solidFill>
                  <a:srgbClr val="C00000"/>
                </a:solidFill>
                <a:latin typeface="Arial Black" panose="020B0A04020102020204" pitchFamily="34" charset="0"/>
              </a:rPr>
              <a:t>«ДРУЖБА НАРОДОВ»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5559" y="2066300"/>
            <a:ext cx="57837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</a:rPr>
              <a:t>КОНКУРС-ВИЗИТКА ФЛЕШМОБ «МЫ РАЗНЫЕ, НО ЕДИНЫ» </a:t>
            </a:r>
          </a:p>
          <a:p>
            <a:r>
              <a:rPr lang="ru-RU" sz="1100" dirty="0">
                <a:solidFill>
                  <a:srgbClr val="0070C0"/>
                </a:solidFill>
                <a:latin typeface="Arial Black" panose="020B0A04020102020204" pitchFamily="34" charset="0"/>
              </a:rPr>
              <a:t>1 МЕСТО – ГБУ ДО </a:t>
            </a:r>
            <a:r>
              <a:rPr lang="ru-RU" sz="1100" dirty="0" err="1">
                <a:solidFill>
                  <a:srgbClr val="0070C0"/>
                </a:solidFill>
                <a:latin typeface="Arial Black" panose="020B0A04020102020204" pitchFamily="34" charset="0"/>
              </a:rPr>
              <a:t>ЦРТДиЮ</a:t>
            </a:r>
            <a:r>
              <a:rPr lang="ru-RU" sz="1100" dirty="0">
                <a:solidFill>
                  <a:srgbClr val="0070C0"/>
                </a:solidFill>
                <a:latin typeface="Arial Black" panose="020B0A04020102020204" pitchFamily="34" charset="0"/>
              </a:rPr>
              <a:t> ИМЕНИ В.М. КОМАРОВА </a:t>
            </a:r>
          </a:p>
          <a:p>
            <a:r>
              <a:rPr lang="ru-RU" sz="1100" dirty="0">
                <a:solidFill>
                  <a:srgbClr val="0070C0"/>
                </a:solidFill>
                <a:latin typeface="Arial Black" panose="020B0A04020102020204" pitchFamily="34" charset="0"/>
              </a:rPr>
              <a:t>2 МЕСТО – ФИЛИАЛ «ВОСХОД» МАИ </a:t>
            </a:r>
          </a:p>
          <a:p>
            <a:r>
              <a:rPr lang="ru-RU" sz="1100" dirty="0">
                <a:solidFill>
                  <a:srgbClr val="0070C0"/>
                </a:solidFill>
                <a:latin typeface="Arial Black" panose="020B0A04020102020204" pitchFamily="34" charset="0"/>
              </a:rPr>
              <a:t>3 МЕСТО – СРЕДНЯЯ ШКОЛА № 275 И ШКОЛА-ЛИЦЕЙ № 277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5750" y="5251406"/>
            <a:ext cx="7005091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</a:rPr>
              <a:t>КОНКУРС-ВЫСТАВКА ИЗОБРАЗИТЕЛЬНОГО ИСКУССТВА </a:t>
            </a:r>
          </a:p>
          <a:p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</a:rPr>
              <a:t>«ОРНАМЕНТЫ МИРА» </a:t>
            </a:r>
          </a:p>
          <a:p>
            <a:r>
              <a:rPr lang="ru-RU" sz="1100" dirty="0">
                <a:solidFill>
                  <a:srgbClr val="0070C0"/>
                </a:solidFill>
                <a:latin typeface="Arial Black" panose="020B0A04020102020204" pitchFamily="34" charset="0"/>
              </a:rPr>
              <a:t>1 МЕСТО - ЮЛИЯ ВАРЕНИК (ГБУ ДО ДХШ)</a:t>
            </a:r>
          </a:p>
          <a:p>
            <a:r>
              <a:rPr lang="ru-RU" sz="1100" dirty="0">
                <a:solidFill>
                  <a:srgbClr val="0070C0"/>
                </a:solidFill>
                <a:latin typeface="Arial Black" panose="020B0A04020102020204" pitchFamily="34" charset="0"/>
              </a:rPr>
              <a:t>2 МЕСТО - ТОЛГАНАЙ БЕЙБИТОВА (ОБУЧАЮЩАЯСЯ ГБУ ДО ДХШ)</a:t>
            </a:r>
          </a:p>
          <a:p>
            <a:r>
              <a:rPr lang="ru-RU" sz="1100" dirty="0">
                <a:solidFill>
                  <a:srgbClr val="0070C0"/>
                </a:solidFill>
                <a:latin typeface="Arial Black" panose="020B0A04020102020204" pitchFamily="34" charset="0"/>
              </a:rPr>
              <a:t>3 МЕСТО - СТУДИЯ ЖИВОПИСИ И ДЕКОРА «МЕЧТА» ГДК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35750" y="3865828"/>
            <a:ext cx="6096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</a:rPr>
              <a:t>КОНКУРС-ВЫСТАВКА ДЕКОРАТИВНО-ПРИКЛАДНОГО ТВОРЧЕСТВА «КОВРОВ ПРИЧУДЛИВЫЙ ОРНАМЕНТ» </a:t>
            </a:r>
          </a:p>
          <a:p>
            <a:r>
              <a:rPr lang="ru-RU" sz="1100" dirty="0">
                <a:solidFill>
                  <a:srgbClr val="0070C0"/>
                </a:solidFill>
                <a:latin typeface="Arial Black" panose="020B0A04020102020204" pitchFamily="34" charset="0"/>
              </a:rPr>
              <a:t>1 МЕСТО – КОМАНДА «ДОСТЫК» КГУ «КОГАМДЫК КЕЛЭСЭ» УПРАВЛЕНИЯ ОБЩЕСТВЕННОГО РАЗВИТИЯ КЫЗЫЛОРДИНСКОЙ ОБЛАСТИ</a:t>
            </a:r>
          </a:p>
          <a:p>
            <a:r>
              <a:rPr lang="ru-RU" sz="1100" dirty="0">
                <a:solidFill>
                  <a:srgbClr val="0070C0"/>
                </a:solidFill>
                <a:latin typeface="Arial Black" panose="020B0A04020102020204" pitchFamily="34" charset="0"/>
              </a:rPr>
              <a:t>2 МЕСТО – ГКУ ЦБС</a:t>
            </a:r>
          </a:p>
          <a:p>
            <a:r>
              <a:rPr lang="ru-RU" sz="1100" dirty="0">
                <a:solidFill>
                  <a:srgbClr val="0070C0"/>
                </a:solidFill>
                <a:latin typeface="Arial Black" panose="020B0A04020102020204" pitchFamily="34" charset="0"/>
              </a:rPr>
              <a:t>3 МЕСТО - СТУДИЯ ЖИВОПИСИ И ДЕКОРА «МЕЧТА» ГБУ ГДК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778267" y="1541401"/>
            <a:ext cx="64137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Arial Black" panose="020B0A04020102020204" pitchFamily="34" charset="0"/>
              </a:rPr>
              <a:t>ОБЛАДАТЕЛИ КУБКА ФЕСТИВАЛЯ «ДРУЖБА НАРОДОВ» - 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Arial Black" panose="020B0A04020102020204" pitchFamily="34" charset="0"/>
              </a:rPr>
              <a:t>ГБУ ДО </a:t>
            </a:r>
            <a:r>
              <a:rPr lang="ru-RU" sz="1400" dirty="0" err="1">
                <a:solidFill>
                  <a:srgbClr val="C00000"/>
                </a:solidFill>
                <a:latin typeface="Arial Black" panose="020B0A04020102020204" pitchFamily="34" charset="0"/>
              </a:rPr>
              <a:t>ЦРТДиЮ</a:t>
            </a:r>
            <a:r>
              <a:rPr lang="ru-RU" sz="1400" dirty="0">
                <a:solidFill>
                  <a:srgbClr val="C00000"/>
                </a:solidFill>
                <a:latin typeface="Arial Black" panose="020B0A04020102020204" pitchFamily="34" charset="0"/>
              </a:rPr>
              <a:t> В.М. КОМАРОВА</a:t>
            </a:r>
            <a:endParaRPr lang="ru-RU" sz="10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35750" y="2964848"/>
            <a:ext cx="6096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</a:rPr>
              <a:t>КОНКУРС-ВЫСТАВКА НАЦИОНАЛЬНОЙ КУХНИ «С МИРУ ПО РЕЦЕПТУ!» </a:t>
            </a:r>
          </a:p>
          <a:p>
            <a:r>
              <a:rPr lang="ru-RU" sz="1100" dirty="0">
                <a:solidFill>
                  <a:srgbClr val="0070C0"/>
                </a:solidFill>
                <a:latin typeface="Arial Black" panose="020B0A04020102020204" pitchFamily="34" charset="0"/>
              </a:rPr>
              <a:t>1 МЕСТО - ИНДИВИДУАЛЬНЫЕ ПРЕДПРИНИМАТЕЛИ ГОРОДА БАЙКОНУРА </a:t>
            </a:r>
          </a:p>
          <a:p>
            <a:r>
              <a:rPr lang="ru-RU" sz="1100" dirty="0">
                <a:solidFill>
                  <a:srgbClr val="0070C0"/>
                </a:solidFill>
                <a:latin typeface="Arial Black" panose="020B0A04020102020204" pitchFamily="34" charset="0"/>
              </a:rPr>
              <a:t>2 МЕСТО - ФИЛИАЛ «ВОСХОД» МАИ </a:t>
            </a:r>
          </a:p>
          <a:p>
            <a:r>
              <a:rPr lang="ru-RU" sz="1100" dirty="0">
                <a:solidFill>
                  <a:srgbClr val="0070C0"/>
                </a:solidFill>
                <a:latin typeface="Arial Black" panose="020B0A04020102020204" pitchFamily="34" charset="0"/>
              </a:rPr>
              <a:t>3 МЕСТО – ГБ ПОУ «БИТ»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96797" y="2169676"/>
            <a:ext cx="2859644" cy="19095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4526" y="2184690"/>
            <a:ext cx="2809368" cy="187672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4526" y="4185969"/>
            <a:ext cx="2809368" cy="217343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86671" y="4178734"/>
            <a:ext cx="2869770" cy="21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28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6539695"/>
            <a:ext cx="12192000" cy="3609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3B1BA4D-4107-DF39-C257-83FEABAB0B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-3259"/>
            <a:ext cx="12192000" cy="11161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0CD88A8-1B8A-474C-6123-BD5B2D44C19A}"/>
              </a:ext>
            </a:extLst>
          </p:cNvPr>
          <p:cNvSpPr txBox="1"/>
          <p:nvPr/>
        </p:nvSpPr>
        <p:spPr>
          <a:xfrm>
            <a:off x="42890" y="215226"/>
            <a:ext cx="45004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3">
              <a:spcAft>
                <a:spcPts val="800"/>
              </a:spcAft>
            </a:pPr>
            <a:r>
              <a:rPr lang="ru-RU" sz="105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РАСПОРЯЖЕНИЕ </a:t>
            </a:r>
            <a:r>
              <a:rPr lang="ru-RU" sz="1050" b="1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ПРАВИТЕЛЬСТВА </a:t>
            </a:r>
            <a:r>
              <a:rPr lang="ru-RU" sz="105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РОССИЙСКОЙ ФЕДЕРАЦИИ  ОТ 11 СЕНТЯБРЯ 2024 ГОДА № 2501р.</a:t>
            </a:r>
            <a:r>
              <a:rPr lang="ru-KZ" sz="105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 </a:t>
            </a:r>
            <a:r>
              <a:rPr lang="ru-RU" sz="105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«СТРАТЕГИЯ ГОСУДАРСТВЕННОЙ </a:t>
            </a:r>
            <a:r>
              <a:rPr lang="ru-RU" sz="105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КУЛЬТУРНОЙ ПОЛИТИКИ НА ПЕРИОД ДО 2030 г.»</a:t>
            </a:r>
            <a:endParaRPr sz="1100" b="1" dirty="0">
              <a:solidFill>
                <a:schemeClr val="bg1"/>
              </a:solidFill>
              <a:latin typeface="Arial Black" panose="020B0A04020102020204" pitchFamily="34" charset="0"/>
              <a:ea typeface="Verdana" panose="020B0604030504040204" pitchFamily="34" charset="0"/>
              <a:cs typeface="Arial Black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D6750F-6F6F-7841-947F-776BC26A1A0A}"/>
              </a:ext>
            </a:extLst>
          </p:cNvPr>
          <p:cNvSpPr txBox="1"/>
          <p:nvPr/>
        </p:nvSpPr>
        <p:spPr>
          <a:xfrm>
            <a:off x="4481128" y="190998"/>
            <a:ext cx="404245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2700" fontAlgn="base"/>
            <a:r>
              <a:rPr lang="ru-RU" sz="10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СОХРАНЕНИЕ ЕДИНОГО КУЛЬТУРНОГО ПРОСТРАНСТВА, ИСТОРИЧЕСКОГО  И КУЛЬТУРНОГО НАСЛЕДИЯ НАРОДОВ РОССИЙСКОЙ ФЕДЕРАЦИИ И ЕГО ИСПОЛЬЗОВАНИЕ ДЛЯ ВОСПИТАНИЯ И ОБРАЗОВАНИЯ</a:t>
            </a:r>
            <a:endParaRPr lang="ru-KZ" sz="1000" dirty="0">
              <a:solidFill>
                <a:schemeClr val="bg1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1944DCB-2BEF-5A32-479D-5BC2BDBC8897}"/>
              </a:ext>
            </a:extLst>
          </p:cNvPr>
          <p:cNvSpPr/>
          <p:nvPr/>
        </p:nvSpPr>
        <p:spPr>
          <a:xfrm>
            <a:off x="8826971" y="798856"/>
            <a:ext cx="306164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ПОДПРОГРАММА «КУЛЬТУРА»</a:t>
            </a:r>
            <a:endParaRPr lang="ru-RU" sz="12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E9B7411E-642D-7D0E-5C01-B4A405567426}"/>
              </a:ext>
            </a:extLst>
          </p:cNvPr>
          <p:cNvSpPr/>
          <p:nvPr/>
        </p:nvSpPr>
        <p:spPr>
          <a:xfrm>
            <a:off x="8769786" y="188912"/>
            <a:ext cx="417461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«КУЛЬТУРА, МОЛОДЕЖНАЯ ПОЛИТИКА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ТУРИЗМ ГОРОДА БАЙКОНУР»</a:t>
            </a:r>
            <a:endParaRPr lang="ru-KZ" sz="1050" b="1" kern="100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0" y="1255954"/>
            <a:ext cx="5857854" cy="6884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1" name="TextBox 50"/>
          <p:cNvSpPr txBox="1"/>
          <p:nvPr/>
        </p:nvSpPr>
        <p:spPr>
          <a:xfrm>
            <a:off x="764704" y="1338571"/>
            <a:ext cx="4675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C00000"/>
                </a:solidFill>
                <a:latin typeface="Arial Black" panose="020B0A04020102020204" pitchFamily="34" charset="0"/>
              </a:rPr>
              <a:t>ПОБЕДИТЕЛИ ГОРОДСКОГО КОНКУРСА </a:t>
            </a:r>
          </a:p>
          <a:p>
            <a:r>
              <a:rPr lang="ru-RU" sz="1400" dirty="0">
                <a:solidFill>
                  <a:srgbClr val="C00000"/>
                </a:solidFill>
                <a:latin typeface="Arial Black" panose="020B0A04020102020204" pitchFamily="34" charset="0"/>
              </a:rPr>
              <a:t>«ЛУЧШИЙ МОЛОДОЙ СПЕЦИАЛИСТ»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-258500" y="4995383"/>
            <a:ext cx="36919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rgbClr val="C00000"/>
                </a:solidFill>
                <a:latin typeface="Arial Black" panose="020B0A04020102020204" pitchFamily="34" charset="0"/>
              </a:rPr>
              <a:t>I</a:t>
            </a:r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</a:rPr>
              <a:t> МЕСТО </a:t>
            </a:r>
          </a:p>
          <a:p>
            <a:pPr algn="ctr"/>
            <a:r>
              <a:rPr lang="ru-RU" sz="1100" dirty="0">
                <a:solidFill>
                  <a:srgbClr val="0070C0"/>
                </a:solidFill>
                <a:latin typeface="Arial Black" panose="020B0A04020102020204" pitchFamily="34" charset="0"/>
              </a:rPr>
              <a:t>РУКОВОДИТЕЛЬ КОЛЛЕКТИВА </a:t>
            </a:r>
          </a:p>
          <a:p>
            <a:pPr algn="ctr"/>
            <a:r>
              <a:rPr lang="ru-RU" sz="1100" dirty="0">
                <a:solidFill>
                  <a:srgbClr val="0070C0"/>
                </a:solidFill>
                <a:latin typeface="Arial Black" panose="020B0A04020102020204" pitchFamily="34" charset="0"/>
              </a:rPr>
              <a:t>СОВРЕМЕННОГО ТАНЦА «</a:t>
            </a:r>
            <a:r>
              <a:rPr lang="en-US" sz="1100" dirty="0">
                <a:solidFill>
                  <a:srgbClr val="0070C0"/>
                </a:solidFill>
                <a:latin typeface="Arial Black" panose="020B0A04020102020204" pitchFamily="34" charset="0"/>
              </a:rPr>
              <a:t>FRIDAY</a:t>
            </a:r>
            <a:r>
              <a:rPr lang="ru-RU" sz="1100" dirty="0">
                <a:solidFill>
                  <a:srgbClr val="0070C0"/>
                </a:solidFill>
                <a:latin typeface="Arial Black" panose="020B0A04020102020204" pitchFamily="34" charset="0"/>
              </a:rPr>
              <a:t>» </a:t>
            </a:r>
          </a:p>
          <a:p>
            <a:pPr algn="ctr"/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</a:rPr>
              <a:t>АБИШЕВ АСХАТ МАРАТОВИЧ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928927" y="5120411"/>
            <a:ext cx="350621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rgbClr val="C00000"/>
                </a:solidFill>
                <a:latin typeface="Arial Black" panose="020B0A04020102020204" pitchFamily="34" charset="0"/>
              </a:rPr>
              <a:t>II</a:t>
            </a:r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</a:rPr>
              <a:t> МЕСТО </a:t>
            </a:r>
          </a:p>
          <a:p>
            <a:pPr algn="ctr"/>
            <a:r>
              <a:rPr lang="ru-RU" sz="1100" dirty="0">
                <a:solidFill>
                  <a:srgbClr val="0070C0"/>
                </a:solidFill>
                <a:latin typeface="Arial Black" panose="020B0A04020102020204" pitchFamily="34" charset="0"/>
              </a:rPr>
              <a:t>РУКОВОДИТЕЛЬ ХОРЕОГРАФИЧЕСКОГО КОЛЛЕКТИВА «ИМПУЛЬС» </a:t>
            </a:r>
          </a:p>
          <a:p>
            <a:pPr algn="ctr"/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</a:rPr>
              <a:t>РАЙМБАЕВА МАЛИКА РАХМАНОВНА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92700" y="5094409"/>
            <a:ext cx="396728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rgbClr val="C00000"/>
                </a:solidFill>
                <a:latin typeface="Arial Black" panose="020B0A04020102020204" pitchFamily="34" charset="0"/>
              </a:rPr>
              <a:t>III</a:t>
            </a:r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</a:rPr>
              <a:t> МЕСТО  </a:t>
            </a:r>
          </a:p>
          <a:p>
            <a:pPr algn="ctr"/>
            <a:r>
              <a:rPr lang="ru-RU" sz="1100" dirty="0">
                <a:solidFill>
                  <a:srgbClr val="0070C0"/>
                </a:solidFill>
                <a:latin typeface="Arial Black" panose="020B0A04020102020204" pitchFamily="34" charset="0"/>
              </a:rPr>
              <a:t>РУКОВОДИТЕЛЬ ОБЪЕДИНЕНИЯ </a:t>
            </a:r>
          </a:p>
          <a:p>
            <a:pPr algn="ctr"/>
            <a:r>
              <a:rPr lang="ru-RU" sz="1100" dirty="0">
                <a:solidFill>
                  <a:srgbClr val="0070C0"/>
                </a:solidFill>
                <a:latin typeface="Arial Black" panose="020B0A04020102020204" pitchFamily="34" charset="0"/>
              </a:rPr>
              <a:t>ПО ОБУЧЕНИЮ ИГРЕ НА ДОМБРЕ «АМАНАТ»</a:t>
            </a:r>
          </a:p>
          <a:p>
            <a:pPr algn="ctr"/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</a:rPr>
              <a:t>КОЖАХМЕТОВА АРУЖАН РАХМАТТУЛЛАЕВНА 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5349" y="1255954"/>
            <a:ext cx="4327651" cy="250927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8F99F70-6124-926F-67B5-C3EC6B86D2C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3" t="11408"/>
          <a:stretch/>
        </p:blipFill>
        <p:spPr>
          <a:xfrm>
            <a:off x="0" y="2087507"/>
            <a:ext cx="5857854" cy="2733702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0D2B0EB-9DE0-1BC6-6462-DC6DA777F13A}"/>
              </a:ext>
            </a:extLst>
          </p:cNvPr>
          <p:cNvSpPr/>
          <p:nvPr/>
        </p:nvSpPr>
        <p:spPr>
          <a:xfrm>
            <a:off x="6969240" y="3886510"/>
            <a:ext cx="5222759" cy="9346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D0C919-22A0-19C9-78F9-FB4BDE8FF2C8}"/>
              </a:ext>
            </a:extLst>
          </p:cNvPr>
          <p:cNvSpPr txBox="1"/>
          <p:nvPr/>
        </p:nvSpPr>
        <p:spPr>
          <a:xfrm>
            <a:off x="7091415" y="3982901"/>
            <a:ext cx="49355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</a:rPr>
              <a:t>ЗВАНИЕ «ОБРАЗЦОВЫЙ ДЕТСКИЙ КОЛЛЕКТИВ ГОРОДА БАЙКОНУР» В 2025 ГОДУ ПРИСВОЕНО </a:t>
            </a:r>
          </a:p>
          <a:p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</a:rPr>
              <a:t>АНСАМБЛЮ ДОМБРИСТОВ «МИРАС» ГБУ ДО ДМШ №1 </a:t>
            </a:r>
            <a:endParaRPr lang="ru-RU" sz="12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45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-3835"/>
            <a:ext cx="12192000" cy="12249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EE522D-8976-984B-CDCF-7B0F12953B01}"/>
              </a:ext>
            </a:extLst>
          </p:cNvPr>
          <p:cNvSpPr txBox="1"/>
          <p:nvPr/>
        </p:nvSpPr>
        <p:spPr>
          <a:xfrm>
            <a:off x="99709" y="245432"/>
            <a:ext cx="48255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3">
              <a:spcAft>
                <a:spcPts val="800"/>
              </a:spcAft>
            </a:pPr>
            <a:r>
              <a:rPr lang="ru-RU" sz="1100" b="1" dirty="0">
                <a:solidFill>
                  <a:schemeClr val="bg1"/>
                </a:solidFill>
                <a:effectLst/>
                <a:latin typeface="+mj-lt"/>
                <a:ea typeface="Verdana" panose="020B0604030504040204" pitchFamily="34" charset="0"/>
                <a:cs typeface="Arial Black" panose="020B0604020202020204" pitchFamily="34" charset="0"/>
              </a:rPr>
              <a:t>РАСПОРЯЖЕНИЕ </a:t>
            </a:r>
            <a:r>
              <a:rPr lang="ru-RU" sz="1100" b="1" dirty="0" smtClean="0">
                <a:solidFill>
                  <a:schemeClr val="bg1"/>
                </a:solidFill>
                <a:effectLst/>
                <a:latin typeface="+mj-lt"/>
                <a:ea typeface="Verdana" panose="020B0604030504040204" pitchFamily="34" charset="0"/>
                <a:cs typeface="Arial Black" panose="020B0604020202020204" pitchFamily="34" charset="0"/>
              </a:rPr>
              <a:t>ПРАВИТЕЛЬСТВА </a:t>
            </a:r>
            <a:r>
              <a:rPr lang="ru-RU" sz="1100" b="1" dirty="0">
                <a:solidFill>
                  <a:schemeClr val="bg1"/>
                </a:solidFill>
                <a:effectLst/>
                <a:latin typeface="+mj-lt"/>
                <a:ea typeface="Verdana" panose="020B0604030504040204" pitchFamily="34" charset="0"/>
                <a:cs typeface="Arial Black" panose="020B0604020202020204" pitchFamily="34" charset="0"/>
              </a:rPr>
              <a:t>РОССИЙСКОЙ ФЕДЕРАЦИИ ОТ 20 СЕНТЯБРЯ 2019 ГОДА № </a:t>
            </a:r>
            <a:r>
              <a:rPr lang="ru-RU" sz="1100" b="1" dirty="0" smtClean="0">
                <a:solidFill>
                  <a:schemeClr val="bg1"/>
                </a:solidFill>
                <a:effectLst/>
                <a:latin typeface="+mj-lt"/>
                <a:ea typeface="Verdana" panose="020B0604030504040204" pitchFamily="34" charset="0"/>
                <a:cs typeface="Arial Black" panose="020B0604020202020204" pitchFamily="34" charset="0"/>
              </a:rPr>
              <a:t>2129р.</a:t>
            </a:r>
            <a:r>
              <a:rPr lang="ru-RU" sz="1100" b="1" dirty="0" smtClean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Arial Black" panose="020B0604020202020204" pitchFamily="34" charset="0"/>
              </a:rPr>
              <a:t> </a:t>
            </a:r>
            <a:r>
              <a:rPr lang="ru-RU" sz="1100" b="1" dirty="0">
                <a:solidFill>
                  <a:schemeClr val="bg1"/>
                </a:solidFill>
                <a:effectLst/>
                <a:latin typeface="+mj-lt"/>
                <a:ea typeface="Verdana" panose="020B0604030504040204" pitchFamily="34" charset="0"/>
                <a:cs typeface="Arial Black" panose="020B0604020202020204" pitchFamily="34" charset="0"/>
              </a:rPr>
              <a:t>«СТРАТЕГИЯ РАЗВИТИЯ ТУРИЗМА В </a:t>
            </a:r>
            <a:r>
              <a:rPr lang="ru-RU" sz="1100" b="1" dirty="0">
                <a:solidFill>
                  <a:schemeClr val="bg1"/>
                </a:solidFill>
                <a:latin typeface="+mj-lt"/>
                <a:ea typeface="Verdana" panose="020B0604030504040204" pitchFamily="34" charset="0"/>
                <a:cs typeface="Arial Black" panose="020B0604020202020204" pitchFamily="34" charset="0"/>
              </a:rPr>
              <a:t>РОССИЙСКОЙ ФЕДЕРАЦИИ НА ПЕРИОД ДО 2035 Г.»</a:t>
            </a:r>
            <a:endParaRPr lang="ru-RU" sz="1200" b="1" dirty="0">
              <a:solidFill>
                <a:schemeClr val="bg1"/>
              </a:solidFill>
              <a:latin typeface="+mj-lt"/>
              <a:ea typeface="Verdana" panose="020B0604030504040204" pitchFamily="34" charset="0"/>
              <a:cs typeface="Arial Black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703953" y="172118"/>
            <a:ext cx="387477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r>
              <a:rPr lang="ru-RU" sz="110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«КУЛЬТУРА, МОЛОДЕЖНАЯ ПОЛИТИКА </a:t>
            </a:r>
          </a:p>
          <a:p>
            <a:r>
              <a:rPr lang="ru-RU" sz="110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ТУРИЗМ ГОРОДА БАЙКОНУР»</a:t>
            </a:r>
            <a:endParaRPr lang="ru-KZ" sz="1100" b="1" kern="100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8558624" y="632919"/>
            <a:ext cx="282788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100" b="1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</a:endParaRPr>
          </a:p>
          <a:p>
            <a:pPr algn="ctr"/>
            <a:r>
              <a:rPr lang="ru-RU" sz="110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ПОДПРОГРАММА «ТУРИЗМ»</a:t>
            </a:r>
            <a:endParaRPr lang="ru-RU" sz="14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B37F1C-1C2F-34D7-01B0-B2B3617F9FEB}"/>
              </a:ext>
            </a:extLst>
          </p:cNvPr>
          <p:cNvSpPr txBox="1"/>
          <p:nvPr/>
        </p:nvSpPr>
        <p:spPr>
          <a:xfrm>
            <a:off x="4504658" y="187654"/>
            <a:ext cx="40539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dirty="0">
                <a:solidFill>
                  <a:schemeClr val="bg1"/>
                </a:solidFill>
                <a:latin typeface="+mj-lt"/>
              </a:rPr>
              <a:t>К</a:t>
            </a:r>
            <a:r>
              <a:rPr lang="ru-RU" sz="900" b="0" i="0" dirty="0">
                <a:solidFill>
                  <a:schemeClr val="bg1"/>
                </a:solidFill>
                <a:effectLst/>
                <a:latin typeface="+mj-lt"/>
              </a:rPr>
              <a:t>ОМПЛЕКСНОЕ РАЗВИТИЕ ВНУТРЕННЕГО И ВЪЕЗДНОГО ТУРИЗМА В РОССИЙСКОЙ ФЕДЕРАЦИИ ЗА СЧЕТ СОЗДАНИЯ УСЛОВИЙ ДЛЯ ФОРМИРОВАНИЯ И ПРОДВИЖЕНИЯ КАЧЕСТВЕННОГО ТУРИСТСКОГО ПРОДУКТА, КОНКУРЕНТОСПОСОБНОГО НА ВНУТРЕННЕМ И МИРОВОМ РЫНКАХ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D0D7A1-477E-95C5-7B00-B5A0E8C5A7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6082064"/>
            <a:ext cx="12192000" cy="775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Прямоугольник 20"/>
          <p:cNvSpPr/>
          <p:nvPr/>
        </p:nvSpPr>
        <p:spPr>
          <a:xfrm>
            <a:off x="1859694" y="1657316"/>
            <a:ext cx="5202779" cy="716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КОЛИЧЕСТВО ТУРИСТОВ, ПОСЕТИВШИХ ГОРОД                  И КОСМОДРОМ БАЙКОНУР В 2025 ГОДУ СОСТАВЛЯЕТ –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7 633 ЧЕЛОВЕК</a:t>
            </a:r>
            <a:endParaRPr lang="ru-RU" sz="1600" dirty="0">
              <a:solidFill>
                <a:srgbClr val="0070C0"/>
              </a:solidFill>
              <a:latin typeface="Arial Black" panose="020B0A04020102020204" pitchFamily="34" charset="0"/>
              <a:ea typeface="Calibri" panose="020F050202020403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EB1DDE8-9D1E-7170-E497-577312FAEFA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" t="12062"/>
          <a:stretch/>
        </p:blipFill>
        <p:spPr>
          <a:xfrm>
            <a:off x="6852213" y="1275295"/>
            <a:ext cx="5339787" cy="1863478"/>
          </a:xfrm>
          <a:prstGeom prst="rect">
            <a:avLst/>
          </a:prstGeom>
        </p:spPr>
      </p:pic>
      <p:pic>
        <p:nvPicPr>
          <p:cNvPr id="15" name="Picture 2" descr="https://avatars.mds.yandex.net/i?id=89283c2a50f8f2eb69814516e8fa2d72430ccbc4-7761117-images-thumbs&amp;n=13">
            <a:extLst>
              <a:ext uri="{FF2B5EF4-FFF2-40B4-BE49-F238E27FC236}">
                <a16:creationId xmlns:a16="http://schemas.microsoft.com/office/drawing/2014/main" id="{C0688E06-E4B7-6CBD-7C89-448E9E5F0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72" y="4734608"/>
            <a:ext cx="2877591" cy="1924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Между звёздами и Землёй: как поехать на &quot;Байконур&quot; - 04.07.2025, Sputnik  Казахстан">
            <a:extLst>
              <a:ext uri="{FF2B5EF4-FFF2-40B4-BE49-F238E27FC236}">
                <a16:creationId xmlns:a16="http://schemas.microsoft.com/office/drawing/2014/main" id="{2CEA7C17-4329-E142-F128-461871CD3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782" y="4722914"/>
            <a:ext cx="2877591" cy="1972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Тур на космодром Байконур. Стоимость экскурсии из Москвы. Старт ракеты.  Поехать на Байконур. Билет на Байконур. Прямой перелет на Байконур из  Москвы.">
            <a:extLst>
              <a:ext uri="{FF2B5EF4-FFF2-40B4-BE49-F238E27FC236}">
                <a16:creationId xmlns:a16="http://schemas.microsoft.com/office/drawing/2014/main" id="{02B700AF-658D-61F7-0F55-0AADECB7E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8796" y="4705175"/>
            <a:ext cx="2829502" cy="1924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336631" y="3458384"/>
            <a:ext cx="1779128" cy="15187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858" y="1355496"/>
            <a:ext cx="1399757" cy="10698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10"/>
          <a:srcRect r="65598"/>
          <a:stretch/>
        </p:blipFill>
        <p:spPr>
          <a:xfrm>
            <a:off x="530657" y="3922991"/>
            <a:ext cx="1353674" cy="94126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06020" y="3512661"/>
            <a:ext cx="1402948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latin typeface="Lato"/>
              </a:rPr>
              <a:t>ООО </a:t>
            </a:r>
          </a:p>
          <a:p>
            <a:pPr algn="ctr"/>
            <a:r>
              <a:rPr lang="ru-RU" sz="1050" b="1" dirty="0">
                <a:latin typeface="Lato"/>
              </a:rPr>
              <a:t>«АЛЕКС СЕРВИС»</a:t>
            </a:r>
            <a:endParaRPr lang="ru-RU" sz="105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7471706" y="3453587"/>
            <a:ext cx="1811881" cy="1523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9856220" y="3453587"/>
            <a:ext cx="1794183" cy="1523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05381" y="3874993"/>
            <a:ext cx="1413203" cy="976144"/>
          </a:xfrm>
          <a:prstGeom prst="rect">
            <a:avLst/>
          </a:prstGeom>
        </p:spPr>
      </p:pic>
      <p:sp>
        <p:nvSpPr>
          <p:cNvPr id="30" name="Прямоугольник 29"/>
          <p:cNvSpPr/>
          <p:nvPr/>
        </p:nvSpPr>
        <p:spPr>
          <a:xfrm>
            <a:off x="7741079" y="3517747"/>
            <a:ext cx="13227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444444"/>
                </a:solidFill>
                <a:latin typeface="Lato"/>
              </a:rPr>
              <a:t>ООО «КУРС»</a:t>
            </a:r>
            <a:endParaRPr lang="ru-RU" sz="1400" dirty="0"/>
          </a:p>
        </p:txBody>
      </p:sp>
      <p:pic>
        <p:nvPicPr>
          <p:cNvPr id="2048" name="Рисунок 204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31002" y="3893534"/>
            <a:ext cx="1460653" cy="953737"/>
          </a:xfrm>
          <a:prstGeom prst="rect">
            <a:avLst/>
          </a:prstGeom>
        </p:spPr>
      </p:pic>
      <p:sp>
        <p:nvSpPr>
          <p:cNvPr id="2049" name="Прямоугольник 2048"/>
          <p:cNvSpPr/>
          <p:nvPr/>
        </p:nvSpPr>
        <p:spPr>
          <a:xfrm>
            <a:off x="9957261" y="3492104"/>
            <a:ext cx="1592103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latin typeface="Lato"/>
              </a:rPr>
              <a:t>ООО «КОСМОДРОМ </a:t>
            </a:r>
          </a:p>
          <a:p>
            <a:pPr algn="ctr"/>
            <a:r>
              <a:rPr lang="ru-RU" sz="1050" b="1" dirty="0">
                <a:latin typeface="Lato"/>
              </a:rPr>
              <a:t>ЭКСПОСЕРВИС»</a:t>
            </a:r>
            <a:endParaRPr lang="ru-RU" sz="1050" dirty="0"/>
          </a:p>
        </p:txBody>
      </p:sp>
      <p:sp>
        <p:nvSpPr>
          <p:cNvPr id="2050" name="Прямоугольник 2049"/>
          <p:cNvSpPr/>
          <p:nvPr/>
        </p:nvSpPr>
        <p:spPr>
          <a:xfrm>
            <a:off x="333858" y="2625588"/>
            <a:ext cx="661825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0070C0"/>
                </a:solidFill>
                <a:latin typeface="+mj-lt"/>
                <a:cs typeface="Times New Roman" panose="02020603050405020304" pitchFamily="18" charset="0"/>
              </a:rPr>
              <a:t>В ПУСКОВОЙ ПЕРИОД В ГОРОДЕ БАЙКОНУР ОСУЩЕСТВЛЯЮТ ДЕЯТЕЛЬНОСТЬ       29 ОРГАНИЗАЦИЙ ИЗ РОССИИ И КАЗАХСТАНА (ТУРОПЕРАТОРЫ, ТУРИСТИЧЕСКИЕ АГЕНТСТВА) 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1922C2-CFF2-0A51-C2B9-B03D057E3A1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11735" y="4718201"/>
            <a:ext cx="2668624" cy="1924836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>
            <a:off x="2830580" y="3432401"/>
            <a:ext cx="1881492" cy="15235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2812934" y="3499136"/>
            <a:ext cx="1902073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dirty="0">
                <a:latin typeface="Lato"/>
              </a:rPr>
              <a:t>ООО </a:t>
            </a:r>
          </a:p>
          <a:p>
            <a:pPr algn="ctr"/>
            <a:r>
              <a:rPr lang="ru-RU" sz="900" b="1" dirty="0">
                <a:latin typeface="Lato"/>
              </a:rPr>
              <a:t>«ЦЕНТР УСЛУГ НАСЕЛЕНИЮ»</a:t>
            </a:r>
            <a:endParaRPr lang="ru-RU" sz="900" b="1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5177734" y="3467615"/>
            <a:ext cx="1777149" cy="15095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375750" y="3883857"/>
            <a:ext cx="1379614" cy="958886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5492629" y="3535640"/>
            <a:ext cx="12563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solidFill>
                  <a:srgbClr val="444444"/>
                </a:solidFill>
                <a:latin typeface="Lato"/>
              </a:rPr>
              <a:t>ООО «СЭМ»</a:t>
            </a:r>
            <a:endParaRPr lang="ru-RU" sz="1400" dirty="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001944" y="3923640"/>
            <a:ext cx="1499867" cy="940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-1" y="2629"/>
            <a:ext cx="12192000" cy="11728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EE522D-8976-984B-CDCF-7B0F12953B01}"/>
              </a:ext>
            </a:extLst>
          </p:cNvPr>
          <p:cNvSpPr txBox="1"/>
          <p:nvPr/>
        </p:nvSpPr>
        <p:spPr>
          <a:xfrm>
            <a:off x="100872" y="208170"/>
            <a:ext cx="59606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РАСПОРЯЖЕНИЕ </a:t>
            </a:r>
            <a:r>
              <a:rPr lang="ru-RU" sz="9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ПРАВИТЕЛЬСТВА </a:t>
            </a:r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РОССИЙСКОЙ ФЕДЕРАЦИИ «ОТ 17 АВГУСТА 2024 ГОДА № 2233-Р «О СТРАТЕГИИ РЕАЛИЗАЦИИ МОЛОДЕЖНОЙ ПОЛИТИКИ В РОССИЙСКОЙ ФЕДЕРАЦИИ НА ПЕРИОД ДО 2030 ГОДА </a:t>
            </a:r>
            <a:endParaRPr lang="ru-RU" sz="2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487950" y="1576012"/>
            <a:ext cx="2404826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ПОДПРОГРАММА </a:t>
            </a:r>
          </a:p>
          <a:p>
            <a:pPr algn="ctr"/>
            <a:r>
              <a:rPr lang="ru-RU" sz="1050" b="1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«МОЛОДЕЖНАЯ ПОЛИТИКА»</a:t>
            </a:r>
            <a:endParaRPr lang="ru-RU" sz="12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-1" y="1547125"/>
            <a:ext cx="375884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kern="100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pPr algn="ctr"/>
            <a:r>
              <a:rPr lang="ru-RU" sz="1050" b="1" kern="100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«КУЛЬТУРА, МОЛОДЕЖНАЯ ПОЛИТИКА </a:t>
            </a:r>
          </a:p>
          <a:p>
            <a:pPr algn="ctr"/>
            <a:r>
              <a:rPr lang="ru-RU" sz="1050" b="1" kern="100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ТУРИЗМ ГОРОДА БАЙКОНУР»</a:t>
            </a:r>
            <a:endParaRPr lang="ru-KZ" sz="1050" b="1" kern="100" dirty="0">
              <a:solidFill>
                <a:srgbClr val="0070C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6041985"/>
            <a:ext cx="12192000" cy="8160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" name="Прямоугольник 31"/>
          <p:cNvSpPr/>
          <p:nvPr/>
        </p:nvSpPr>
        <p:spPr>
          <a:xfrm>
            <a:off x="206516" y="4243198"/>
            <a:ext cx="2800113" cy="21230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47751" y="161866"/>
            <a:ext cx="595803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патриотически настроенного, высоконравственного и ответственного поколения, соблюдение прав, свобод и законных интересов молодых граждан, улучшение социально-экономического положения молодежи, активное ее привлечение к участию в государственном строительстве и развитии современного общества</a:t>
            </a:r>
            <a:endParaRPr lang="ru-RU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265264" y="2107032"/>
            <a:ext cx="5525789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685">
              <a:spcAft>
                <a:spcPts val="0"/>
              </a:spcAft>
            </a:pP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Развитие основных направлений государственной молодежной политики на территории создание условий для реализации потенциала молодежи города Байконур.</a:t>
            </a:r>
          </a:p>
          <a:p>
            <a:pPr>
              <a:spcAft>
                <a:spcPts val="0"/>
              </a:spcAft>
            </a:pPr>
            <a:r>
              <a:rPr lang="ru-RU" sz="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 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Формирование системы поддержки талантливой молодежи города Байконур, учреждение ежегодных именных стипендий Главы администрации города Байконур «Будущее Байконура». </a:t>
            </a:r>
          </a:p>
          <a:p>
            <a:pPr>
              <a:spcAft>
                <a:spcPts val="0"/>
              </a:spcAft>
            </a:pPr>
            <a:r>
              <a:rPr lang="ru-RU" sz="7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 </a:t>
            </a:r>
            <a:endParaRPr lang="ru-RU" sz="11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Calibri" panose="020F0502020204030204" pitchFamily="34" charset="0"/>
            </a:endParaRPr>
          </a:p>
          <a:p>
            <a:pPr>
              <a:spcAft>
                <a:spcPts val="0"/>
              </a:spcAft>
            </a:pPr>
            <a:r>
              <a:rPr lang="ru-RU" sz="11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Содействие и поддержка самореализации талантливой молодежи города Байконур, обмен опытом, развитие коммуникативных навыков и образовательных компетенций.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290" y="728912"/>
            <a:ext cx="2687763" cy="338151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 rot="16200000">
            <a:off x="8208531" y="-411063"/>
            <a:ext cx="2130561" cy="58225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555323" y="1562156"/>
            <a:ext cx="32287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C00000"/>
                </a:solidFill>
                <a:latin typeface="Arial Black" panose="020B0A04020102020204" pitchFamily="34" charset="0"/>
              </a:rPr>
              <a:t>КОЛИЧЕСТВО ПРОВЕДЕННЫХ </a:t>
            </a:r>
          </a:p>
          <a:p>
            <a:r>
              <a:rPr lang="ru-RU" sz="1200" dirty="0">
                <a:solidFill>
                  <a:srgbClr val="C00000"/>
                </a:solidFill>
                <a:latin typeface="Arial Black" panose="020B0A04020102020204" pitchFamily="34" charset="0"/>
              </a:rPr>
              <a:t>МЕРОПРИЯТИЯХ 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400 ед.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24" y="2085744"/>
            <a:ext cx="276741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C00000"/>
                </a:solidFill>
                <a:latin typeface="Arial Black" panose="020B0A04020102020204" pitchFamily="34" charset="0"/>
              </a:rPr>
              <a:t>КОЛИЧЕСТВО ДЕТЕЙ, ПОДРОСТКОВ и МОЛОДЕЖИ ПРИНЯВШИХ УЧАСТИЕ В МЕРОПРИЯТИЯХ: </a:t>
            </a:r>
          </a:p>
          <a:p>
            <a:endParaRPr lang="ru-RU" sz="6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ПЛАН: 21 038 чел.    </a:t>
            </a: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ФАКТ: 36 802 чел. - 175%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257583" y="4278779"/>
            <a:ext cx="2738451" cy="20867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6289167" y="4234670"/>
            <a:ext cx="2761905" cy="212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9247031" y="4243198"/>
            <a:ext cx="2738452" cy="2122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6"/>
          <a:stretch/>
        </p:blipFill>
        <p:spPr bwMode="auto">
          <a:xfrm>
            <a:off x="223290" y="4451229"/>
            <a:ext cx="2778535" cy="178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57583" y="4451229"/>
            <a:ext cx="2738451" cy="177658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47031" y="4452043"/>
            <a:ext cx="2738452" cy="178806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BD2BF9-3B17-D675-2C7C-72EC13945A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727" y="1457404"/>
            <a:ext cx="2680560" cy="199830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5B31FE6-98DD-9388-7D03-B6BB5E7542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365" y="4451230"/>
            <a:ext cx="2771511" cy="178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37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-1" y="2629"/>
            <a:ext cx="12192000" cy="11796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EE522D-8976-984B-CDCF-7B0F12953B01}"/>
              </a:ext>
            </a:extLst>
          </p:cNvPr>
          <p:cNvSpPr txBox="1"/>
          <p:nvPr/>
        </p:nvSpPr>
        <p:spPr>
          <a:xfrm>
            <a:off x="136295" y="175316"/>
            <a:ext cx="59606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РАСПОРЯЖЕНИЕ </a:t>
            </a:r>
            <a:r>
              <a:rPr lang="ru-RU" sz="9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ПРАВИТЕЛЬСТВА </a:t>
            </a:r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РОССИЙСКОЙ ФЕДЕРАЦИИ «ОТ 17 АВГУСТА 2024 ГОДА № 2233-Р «О СТРАТЕГИИ РЕАЛИЗАЦИИ МОЛОДЕЖНОЙ ПОЛИТИКИ В РОССИЙСКОЙ ФЕДЕРАЦИИ НА ПЕРИОД ДО 2030 ГОДА </a:t>
            </a:r>
            <a:endParaRPr lang="ru-RU" sz="2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356198" y="1564007"/>
            <a:ext cx="2404826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ПОДПРОГРАММА </a:t>
            </a:r>
          </a:p>
          <a:p>
            <a:pPr algn="ctr"/>
            <a:r>
              <a:rPr lang="ru-RU" sz="1050" b="1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«МОЛОДЕЖНАЯ ПОЛИТИКА»</a:t>
            </a:r>
            <a:endParaRPr lang="ru-RU" sz="12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-67220" y="1534020"/>
            <a:ext cx="375884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kern="100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pPr algn="ctr"/>
            <a:r>
              <a:rPr lang="ru-RU" sz="1050" b="1" kern="100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«КУЛЬТУРА, МОЛОДЕЖНАЯ ПОЛИТИКА </a:t>
            </a:r>
          </a:p>
          <a:p>
            <a:pPr algn="ctr"/>
            <a:r>
              <a:rPr lang="ru-RU" sz="1050" b="1" kern="100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ТУРИЗМ ГОРОДА БАЙКОНУР»</a:t>
            </a:r>
            <a:endParaRPr lang="ru-KZ" sz="1050" b="1" kern="100" dirty="0">
              <a:solidFill>
                <a:srgbClr val="0070C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5914663"/>
            <a:ext cx="12192000" cy="943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747" y="691192"/>
            <a:ext cx="2847436" cy="36209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095999" y="1346075"/>
            <a:ext cx="5694187" cy="3162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интеллектуальная игра «Звезды Победы»;</a:t>
            </a:r>
            <a:endParaRPr lang="ru-RU" sz="900" dirty="0">
              <a:solidFill>
                <a:srgbClr val="002060"/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marL="1714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военно-спортивная игра «Зарница»;</a:t>
            </a:r>
            <a:endParaRPr lang="ru-RU" sz="900" dirty="0">
              <a:solidFill>
                <a:srgbClr val="002060"/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marL="1714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мероприятие по начальной военной подготовке «Я - патриот»;</a:t>
            </a:r>
            <a:endParaRPr lang="ru-RU" sz="900" dirty="0">
              <a:solidFill>
                <a:srgbClr val="002060"/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marL="1714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патриотическая акция «Георгиевская ленточка»;</a:t>
            </a:r>
            <a:endParaRPr lang="ru-RU" sz="900" dirty="0">
              <a:solidFill>
                <a:srgbClr val="002060"/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marL="1714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военно-патриотическая игра «Наследники Победы»;</a:t>
            </a:r>
            <a:endParaRPr lang="ru-RU" sz="900" dirty="0">
              <a:solidFill>
                <a:srgbClr val="002060"/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marL="1714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творческий конкурс «Неопалимая купина»;</a:t>
            </a:r>
            <a:endParaRPr lang="ru-RU" sz="900" dirty="0">
              <a:solidFill>
                <a:srgbClr val="002060"/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marL="1714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патриотическая акция «Бессмертный полк»; </a:t>
            </a:r>
            <a:endParaRPr lang="ru-RU" sz="900" dirty="0">
              <a:solidFill>
                <a:srgbClr val="002060"/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marL="1714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познавательные мероприятие «Малая Родина»;</a:t>
            </a:r>
            <a:endParaRPr lang="ru-RU" sz="900" dirty="0">
              <a:solidFill>
                <a:srgbClr val="002060"/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marL="1714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всероссийская акция «Вечерний костер»;</a:t>
            </a:r>
            <a:endParaRPr lang="ru-RU" sz="900" dirty="0">
              <a:solidFill>
                <a:srgbClr val="002060"/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marL="171450" indent="-17145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50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акция «Капля жизни» во Всемирный день борьбы с терроризмом. </a:t>
            </a:r>
            <a:endParaRPr lang="ru-RU" sz="900" dirty="0">
              <a:solidFill>
                <a:srgbClr val="002060"/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ru-RU" sz="1050" dirty="0">
              <a:solidFill>
                <a:srgbClr val="C00000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050" dirty="0">
                <a:solidFill>
                  <a:srgbClr val="C0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ТЕЧЕНИЕ ГОДА НА ПОСТОЯННОЙ ОСНОВЕ:</a:t>
            </a:r>
            <a:endParaRPr lang="ru-RU" sz="900" dirty="0">
              <a:solidFill>
                <a:srgbClr val="C00000"/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50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экскурсионные поездки на космические запуски для школьников, студентов и работающей молодежи города; </a:t>
            </a:r>
            <a:endParaRPr lang="ru-RU" sz="900" dirty="0">
              <a:solidFill>
                <a:srgbClr val="002060"/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50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деятельность факультатива по начальной военной подготовке среди обучающихся образовательных учреждений города;</a:t>
            </a:r>
            <a:endParaRPr lang="ru-RU" sz="900" dirty="0">
              <a:solidFill>
                <a:srgbClr val="002060"/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50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проведение в общеобразовательных учреждениях мероприятий                  в рамках Всероссийского проекта «</a:t>
            </a:r>
            <a:r>
              <a:rPr lang="ru-RU" sz="1050" dirty="0" err="1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Киноуроки</a:t>
            </a:r>
            <a:r>
              <a:rPr lang="ru-RU" sz="1050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школах России»;</a:t>
            </a:r>
            <a:endParaRPr lang="ru-RU" sz="900" dirty="0">
              <a:solidFill>
                <a:srgbClr val="002060"/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50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экскурсионные походы в Музей истории космодрома Байконур.</a:t>
            </a:r>
            <a:endParaRPr lang="ru-RU" sz="900" dirty="0">
              <a:solidFill>
                <a:srgbClr val="002060"/>
              </a:solidFill>
              <a:effectLst/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7933" y="2187369"/>
            <a:ext cx="5820509" cy="15858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36295" y="2324204"/>
            <a:ext cx="575257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0"/>
              </a:spcAft>
            </a:pPr>
            <a:r>
              <a:rPr lang="ru-RU" sz="1100" b="1" dirty="0">
                <a:solidFill>
                  <a:srgbClr val="C000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НАПРАВЛЕНИЕ:</a:t>
            </a:r>
          </a:p>
          <a:p>
            <a:pPr fontAlgn="base">
              <a:spcAft>
                <a:spcPts val="0"/>
              </a:spcAft>
            </a:pPr>
            <a:r>
              <a:rPr lang="ru-RU" sz="1100" b="1" dirty="0">
                <a:solidFill>
                  <a:srgbClr val="0070C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РАЗВИТИЕ ТРАДИЦИОННЫХ ЦЕННОСТНО-СМЫСЛОВЫХ                             И НРАВСТВЕННЫХ ОРИЕНТИРОВ, ГРАЖДАНСТВЕННОСТИ                                И ПАТРИОТИЗМА В МОЛОДЕЖНОЙ СРЕДЕ</a:t>
            </a:r>
            <a:endParaRPr lang="ru-RU" sz="1100" dirty="0">
              <a:solidFill>
                <a:srgbClr val="0070C0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7" name="Text 10"/>
          <p:cNvSpPr/>
          <p:nvPr/>
        </p:nvSpPr>
        <p:spPr>
          <a:xfrm>
            <a:off x="229747" y="3195820"/>
            <a:ext cx="5565671" cy="409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buNone/>
            </a:pPr>
            <a:r>
              <a:rPr lang="ru-RU" sz="11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КОЛИЧЕСТВО ПРОВЕДЕННЫХ МЕРОПРИЯТИЙ - </a:t>
            </a:r>
            <a:r>
              <a:rPr lang="en-US" sz="11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123 </a:t>
            </a:r>
            <a:r>
              <a:rPr lang="ru-RU" sz="11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ед.</a:t>
            </a:r>
          </a:p>
          <a:p>
            <a:r>
              <a:rPr lang="ru-RU" sz="11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КОЛИЧЕСТВО УЧАСТНИКОВ В МЕРОПРИЯТИЯХ - </a:t>
            </a:r>
            <a:r>
              <a:rPr lang="en-US" sz="11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14 922 </a:t>
            </a:r>
            <a:r>
              <a:rPr lang="ru-RU" sz="11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чел.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6306430" y="4621179"/>
            <a:ext cx="2699585" cy="20855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3229994" y="4630823"/>
            <a:ext cx="2684130" cy="20759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229748" y="4583666"/>
            <a:ext cx="2684130" cy="21230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9206082" y="4621179"/>
            <a:ext cx="2707312" cy="20855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1621" y="4809501"/>
            <a:ext cx="2699585" cy="170129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9747" y="4809501"/>
            <a:ext cx="2699322" cy="1715124"/>
          </a:xfrm>
          <a:prstGeom prst="rect">
            <a:avLst/>
          </a:prstGeom>
        </p:spPr>
      </p:pic>
      <p:pic>
        <p:nvPicPr>
          <p:cNvPr id="2052" name="Picture 4" descr="https://www.ukmpts-baikonur.ru/wp-content/uploads/2025/09/106_29092025.jpg"/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6082" y="4819281"/>
            <a:ext cx="2676930" cy="1668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www.ukmpts-baikonur.ru/wp-content/uploads/2025/05/402_12052025.jpg"/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013" y="4830054"/>
            <a:ext cx="2684112" cy="170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/>
          <p:cNvSpPr/>
          <p:nvPr/>
        </p:nvSpPr>
        <p:spPr>
          <a:xfrm>
            <a:off x="6095999" y="199189"/>
            <a:ext cx="595803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патриотически настроенного, высоконравственного и ответственного поколения, соблюдение прав, свобод и законных интересов молодых граждан, улучшение социально-экономического положения молодежи, активное ее привлечение к участию в государственном строительстве и развитии современного общества</a:t>
            </a:r>
            <a:endParaRPr lang="ru-RU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13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-1" y="2629"/>
            <a:ext cx="12192000" cy="1183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EE522D-8976-984B-CDCF-7B0F12953B01}"/>
              </a:ext>
            </a:extLst>
          </p:cNvPr>
          <p:cNvSpPr txBox="1"/>
          <p:nvPr/>
        </p:nvSpPr>
        <p:spPr>
          <a:xfrm>
            <a:off x="174718" y="212221"/>
            <a:ext cx="59606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РАСПОРЯЖЕНИЕ </a:t>
            </a:r>
            <a:r>
              <a:rPr lang="ru-RU" sz="9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ПРАВИТЕЛЬСТВА </a:t>
            </a:r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РОССИЙСКОЙ ФЕДЕРАЦИИ «ОТ 17 АВГУСТА 2024 ГОДА № 2233-Р «О СТРАТЕГИИ РЕАЛИЗАЦИИ МОЛОДЕЖНОЙ ПОЛИТИКИ В РОССИЙСКОЙ ФЕДЕРАЦИИ НА ПЕРИОД ДО 2030 ГОДА </a:t>
            </a:r>
            <a:endParaRPr lang="ru-RU" sz="2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242137" y="1438782"/>
            <a:ext cx="2404826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ПОДПРОГРАММА </a:t>
            </a:r>
          </a:p>
          <a:p>
            <a:pPr algn="ctr"/>
            <a:r>
              <a:rPr lang="ru-RU" sz="1050" b="1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«МОЛОДЕЖНАЯ ПОЛИТИКА»</a:t>
            </a:r>
            <a:endParaRPr lang="ru-RU" sz="12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-132752" y="1445038"/>
            <a:ext cx="3758849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b="1" kern="100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pPr algn="ctr"/>
            <a:r>
              <a:rPr lang="ru-RU" sz="1000" b="1" kern="100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«КУЛЬТУРА, МОЛОДЕЖНАЯ ПОЛИТИКА </a:t>
            </a:r>
          </a:p>
          <a:p>
            <a:pPr algn="ctr"/>
            <a:r>
              <a:rPr lang="ru-RU" sz="1000" b="1" kern="100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ТУРИЗМ ГОРОДА БАЙКОНУР»</a:t>
            </a:r>
            <a:endParaRPr lang="ru-KZ" sz="1000" b="1" kern="100" dirty="0">
              <a:solidFill>
                <a:srgbClr val="0070C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5953123"/>
            <a:ext cx="12192000" cy="904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274" y="765515"/>
            <a:ext cx="2673571" cy="304571"/>
          </a:xfrm>
          <a:prstGeom prst="rect">
            <a:avLst/>
          </a:prstGeom>
        </p:spPr>
      </p:pic>
      <p:sp>
        <p:nvSpPr>
          <p:cNvPr id="38" name="Прямоугольник 37"/>
          <p:cNvSpPr/>
          <p:nvPr/>
        </p:nvSpPr>
        <p:spPr>
          <a:xfrm>
            <a:off x="26655" y="2078495"/>
            <a:ext cx="5668274" cy="13473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14360" y="2096106"/>
            <a:ext cx="568463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0"/>
              </a:spcAft>
            </a:pPr>
            <a:r>
              <a:rPr lang="ru-RU" sz="1050" b="1" dirty="0">
                <a:solidFill>
                  <a:srgbClr val="C000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НАПРАВЛЕНИЕ:</a:t>
            </a:r>
          </a:p>
        </p:txBody>
      </p:sp>
      <p:sp>
        <p:nvSpPr>
          <p:cNvPr id="37" name="Text 10"/>
          <p:cNvSpPr/>
          <p:nvPr/>
        </p:nvSpPr>
        <p:spPr>
          <a:xfrm>
            <a:off x="211818" y="2986099"/>
            <a:ext cx="5565671" cy="409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buNone/>
            </a:pPr>
            <a:r>
              <a:rPr lang="ru-RU" sz="10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КОЛИЧЕСТВО ПРОВЕДЕННЫХ МЕРОПРИЯТИЙ СОСТАВИЛО 196</a:t>
            </a:r>
            <a:r>
              <a:rPr lang="en-US" sz="10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 </a:t>
            </a:r>
            <a:r>
              <a:rPr lang="ru-RU" sz="10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ед.</a:t>
            </a:r>
          </a:p>
          <a:p>
            <a:r>
              <a:rPr lang="ru-RU" sz="10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КОЛИЧЕСТВО УЧАСТНИКОВ В МЕРОПРИЯТИЯХ – 15 171 чел.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133416" y="4768183"/>
            <a:ext cx="2621241" cy="19260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/>
        </p:nvSpPr>
        <p:spPr>
          <a:xfrm>
            <a:off x="3242137" y="4777205"/>
            <a:ext cx="2652172" cy="191699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 4"/>
          <p:cNvSpPr/>
          <p:nvPr/>
        </p:nvSpPr>
        <p:spPr>
          <a:xfrm>
            <a:off x="195353" y="2324323"/>
            <a:ext cx="5761022" cy="594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dirty="0">
                <a:solidFill>
                  <a:srgbClr val="0070C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ПРОФИЛАКТИКА СОЦИАЛЬНО-НЕГАТИВНЫХ ЯВЛЕНИЙ, ПРОПАГАНДА ЗДОРОВОГО ОБРАЗА ЖИЗНИ СРЕДИ МОЛОДЕЖИ, В ТОМ ЧИСЛЕ С НЕСОВЕРШЕННОЛЕТНИМИ, СОВЕРШИВШИМИ ПРАВОНАРУШЕНИЯ И СОСТОЯЩИМИ НА РАЗЛИЧНЫХ ВИДАХ ПРОФИЛАКТИЧЕСКОГО УЧЕТА </a:t>
            </a:r>
            <a:endParaRPr lang="en-US" sz="9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29721" y="1518404"/>
            <a:ext cx="6255378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000" dirty="0">
                <a:solidFill>
                  <a:srgbClr val="C0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течение года проведено более 70 профилактических мероприятий </a:t>
            </a:r>
          </a:p>
          <a:p>
            <a:pPr algn="just">
              <a:spcAft>
                <a:spcPts val="0"/>
              </a:spcAft>
            </a:pPr>
            <a:r>
              <a:rPr lang="ru-RU" sz="1000" dirty="0">
                <a:solidFill>
                  <a:srgbClr val="C0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(встречи, беседы, познавательные мероприятия):</a:t>
            </a:r>
            <a:endParaRPr lang="ru-RU" sz="1000" dirty="0">
              <a:solidFill>
                <a:srgbClr val="C00000"/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ru-RU" sz="900" dirty="0">
              <a:solidFill>
                <a:srgbClr val="002060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00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профилактические мероприятия против буллинга и агрессивных форм поведения среди несовершеннолетних;</a:t>
            </a:r>
            <a:endParaRPr lang="ru-RU" sz="1000" dirty="0">
              <a:solidFill>
                <a:srgbClr val="002060"/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00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профилактические мероприятия «Стоп - СПИД»; </a:t>
            </a:r>
            <a:endParaRPr lang="ru-RU" sz="1000" dirty="0">
              <a:solidFill>
                <a:srgbClr val="002060"/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00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профилактическая акция о вреде употребления алкогольных                                 и энергетических напитков;</a:t>
            </a:r>
            <a:endParaRPr lang="ru-RU" sz="1000" dirty="0">
              <a:solidFill>
                <a:srgbClr val="002060"/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00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профилактические мероприятия на предмет предупреждения детского травматизма;</a:t>
            </a:r>
            <a:endParaRPr lang="ru-RU" sz="1000" dirty="0">
              <a:solidFill>
                <a:srgbClr val="002060"/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00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профилактические мероприятия против электронных сигарет и курения табака «Нет </a:t>
            </a:r>
            <a:r>
              <a:rPr lang="ru-RU" sz="1000" dirty="0" err="1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вейпам</a:t>
            </a:r>
            <a:r>
              <a:rPr lang="ru-RU" sz="1000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!»;</a:t>
            </a:r>
            <a:endParaRPr lang="ru-RU" sz="1000" dirty="0">
              <a:solidFill>
                <a:srgbClr val="002060"/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00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профилактические мероприятия, направленных на антинаркотическую деятельность «Мы против наркотиков!»;</a:t>
            </a:r>
            <a:endParaRPr lang="ru-RU" sz="1000" dirty="0">
              <a:solidFill>
                <a:srgbClr val="002060"/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000" dirty="0">
                <a:solidFill>
                  <a:srgbClr val="00206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профилактические мероприятия против терроризма и экстремизма                            с обучающимися образовательных учреждений.</a:t>
            </a:r>
            <a:endParaRPr lang="ru-RU" sz="1000" dirty="0">
              <a:solidFill>
                <a:srgbClr val="002060"/>
              </a:solidFill>
              <a:effectLst/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3416" y="3592265"/>
            <a:ext cx="5534859" cy="1184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sz="1000" dirty="0">
                <a:solidFill>
                  <a:srgbClr val="C0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ТЕЧЕНИЕ ГОДА НА ПОСТОЯННОЙ ОСНОВЕ:</a:t>
            </a:r>
          </a:p>
          <a:p>
            <a:pPr indent="450215" algn="just">
              <a:spcAft>
                <a:spcPts val="0"/>
              </a:spcAft>
            </a:pPr>
            <a:endParaRPr lang="ru-RU" sz="100" dirty="0">
              <a:solidFill>
                <a:srgbClr val="C00000"/>
              </a:solidFill>
              <a:latin typeface="Arial Black" panose="020B0A040201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организовано посещение ГБУ «Бассейн «Орион» активом городского движения «Будущее Байконура»;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экскурсионные походы в Специальную пожарно-спасательную часть №1;</a:t>
            </a:r>
            <a:endParaRPr lang="ru-RU" sz="10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  <a:p>
            <a:pPr marL="171450" indent="-17145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спортивные эстафеты для учащихся начальных классов в рамках проекта «Чемпионы нашего двора».</a:t>
            </a:r>
            <a:endParaRPr lang="ru-RU" sz="1000" dirty="0">
              <a:solidFill>
                <a:schemeClr val="accent1">
                  <a:lumMod val="50000"/>
                </a:schemeClr>
              </a:solidFill>
              <a:effectLst/>
              <a:latin typeface="Arial Black" panose="020B0A04020102020204" pitchFamily="34" charset="0"/>
              <a:ea typeface="MS Mincho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405238" y="4756214"/>
            <a:ext cx="2652172" cy="19379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9441246" y="4752091"/>
            <a:ext cx="2652172" cy="19535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818" y="4983820"/>
            <a:ext cx="2458797" cy="153218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7329" y="4983820"/>
            <a:ext cx="2446890" cy="1553156"/>
          </a:xfrm>
          <a:prstGeom prst="rect">
            <a:avLst/>
          </a:prstGeom>
        </p:spPr>
      </p:pic>
      <p:pic>
        <p:nvPicPr>
          <p:cNvPr id="3076" name="Picture 4" descr="https://www.ukmpts-baikonur.ru/wp-content/uploads/2025/05/406_14052025-1024x682.jpg"/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68339" y="4983820"/>
            <a:ext cx="2359563" cy="1571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31907" y="4987616"/>
            <a:ext cx="2471088" cy="154936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6247560" y="3990636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spcAft>
                <a:spcPts val="0"/>
              </a:spcAft>
            </a:pPr>
            <a:r>
              <a:rPr lang="ru-RU" sz="1400" dirty="0">
                <a:solidFill>
                  <a:srgbClr val="0070C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Воспитание у молодежи ответственного отношения              к своему психологическому и физическому здоровью как обязательной части общекультурного развития</a:t>
            </a:r>
            <a:br>
              <a:rPr lang="ru-RU" sz="1400" dirty="0">
                <a:solidFill>
                  <a:srgbClr val="0070C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</a:br>
            <a:endParaRPr lang="ru-RU" sz="1400" dirty="0">
              <a:solidFill>
                <a:srgbClr val="0070C0"/>
              </a:solidFill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135384" y="171979"/>
            <a:ext cx="595803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патриотически настроенного, высоконравственного и ответственного поколения, соблюдение прав, свобод и законных интересов молодых граждан, улучшение социально-экономического положения молодежи, активное ее привлечение к участию в государственном строительстве и развитии современного общества</a:t>
            </a:r>
            <a:endParaRPr lang="ru-RU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02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-1" y="2629"/>
            <a:ext cx="12192000" cy="1300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EE522D-8976-984B-CDCF-7B0F12953B01}"/>
              </a:ext>
            </a:extLst>
          </p:cNvPr>
          <p:cNvSpPr txBox="1"/>
          <p:nvPr/>
        </p:nvSpPr>
        <p:spPr>
          <a:xfrm>
            <a:off x="178246" y="197380"/>
            <a:ext cx="59606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РАСПОРЯЖЕНИЕ </a:t>
            </a:r>
            <a:r>
              <a:rPr lang="ru-RU" sz="9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ПРАВИТЕЛЬСТВА </a:t>
            </a:r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РОССИЙСКОЙ ФЕДЕРАЦИИ «ОТ 17 АВГУСТА 2024 ГОДА № 2233-Р «О СТРАТЕГИИ РЕАЛИЗАЦИИ МОЛОДЕЖНОЙ ПОЛИТИКИ В РОССИЙСКОЙ ФЕДЕРАЦИИ НА ПЕРИОД ДО 2030 ГОДА </a:t>
            </a:r>
            <a:endParaRPr lang="ru-RU" sz="2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495974" y="1584493"/>
            <a:ext cx="2404826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ПОДПРОГРАММА </a:t>
            </a:r>
          </a:p>
          <a:p>
            <a:pPr algn="ctr"/>
            <a:r>
              <a:rPr lang="ru-RU" sz="1050" b="1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«МОЛОДЕЖНАЯ ПОЛИТИКА»</a:t>
            </a:r>
            <a:endParaRPr lang="ru-RU" sz="12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-31060" y="1561989"/>
            <a:ext cx="375884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kern="100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pPr algn="ctr"/>
            <a:r>
              <a:rPr lang="ru-RU" sz="1050" b="1" kern="100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«КУЛЬТУРА, МОЛОДЕЖНАЯ ПОЛИТИКА </a:t>
            </a:r>
          </a:p>
          <a:p>
            <a:pPr algn="ctr"/>
            <a:r>
              <a:rPr lang="ru-RU" sz="1050" b="1" kern="100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ТУРИЗМ ГОРОДА БАЙКОНУР»</a:t>
            </a:r>
            <a:endParaRPr lang="ru-KZ" sz="1050" b="1" kern="100" dirty="0">
              <a:solidFill>
                <a:srgbClr val="0070C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6096000"/>
            <a:ext cx="12192000" cy="76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224" y="795845"/>
            <a:ext cx="2982508" cy="347594"/>
          </a:xfrm>
          <a:prstGeom prst="rect">
            <a:avLst/>
          </a:prstGeom>
        </p:spPr>
      </p:pic>
      <p:sp>
        <p:nvSpPr>
          <p:cNvPr id="33" name="Прямоугольник 32"/>
          <p:cNvSpPr/>
          <p:nvPr/>
        </p:nvSpPr>
        <p:spPr>
          <a:xfrm rot="16200000">
            <a:off x="2143154" y="126225"/>
            <a:ext cx="1483036" cy="57555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Text 20"/>
          <p:cNvSpPr/>
          <p:nvPr/>
        </p:nvSpPr>
        <p:spPr>
          <a:xfrm>
            <a:off x="100316" y="2546215"/>
            <a:ext cx="5631069" cy="4888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050" b="1" dirty="0">
                <a:solidFill>
                  <a:srgbClr val="0070C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ПОДДЕРЖКА И РАЗВИТИЕ МОЛОДЕЖНОГО ДОБРОВОЛЬЧЕСТВА </a:t>
            </a:r>
            <a:r>
              <a:rPr lang="ru-RU" sz="1050" b="1" dirty="0">
                <a:solidFill>
                  <a:srgbClr val="0070C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                       </a:t>
            </a:r>
            <a:r>
              <a:rPr lang="en-US" sz="1050" b="1" dirty="0">
                <a:solidFill>
                  <a:srgbClr val="0070C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И МОЛОДЕЖНЫХ ИНИЦИАТИВ</a:t>
            </a:r>
            <a:endParaRPr lang="en-US" sz="105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899" y="2766425"/>
            <a:ext cx="3720890" cy="3122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1900"/>
              </a:lnSpc>
            </a:pPr>
            <a:r>
              <a:rPr lang="ru-RU" sz="11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ПРОВЕДЕНО </a:t>
            </a:r>
            <a:r>
              <a:rPr lang="en-US" sz="11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40 МЕРОПРИЯ</a:t>
            </a:r>
            <a:r>
              <a:rPr lang="ru-RU" sz="11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Т</a:t>
            </a:r>
            <a:r>
              <a:rPr lang="en-US" sz="11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И</a:t>
            </a:r>
            <a:r>
              <a:rPr lang="ru-RU" sz="11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Й</a:t>
            </a:r>
            <a:r>
              <a:rPr lang="en-US" sz="11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 – 2 008</a:t>
            </a:r>
            <a:r>
              <a:rPr lang="ru-RU" sz="11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 </a:t>
            </a:r>
            <a:r>
              <a:rPr lang="en-US" sz="11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ЧЕЛ.</a:t>
            </a:r>
            <a:endParaRPr lang="en-US" sz="1100" b="1" dirty="0">
              <a:solidFill>
                <a:schemeClr val="tx2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3710" y="2308851"/>
            <a:ext cx="14526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Aft>
                <a:spcPts val="0"/>
              </a:spcAft>
            </a:pPr>
            <a:r>
              <a:rPr lang="ru-RU" sz="1050" b="1" dirty="0">
                <a:solidFill>
                  <a:srgbClr val="C000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НАПРАВЛЕНИЕ</a:t>
            </a:r>
            <a:r>
              <a:rPr lang="ru-RU" sz="1200" b="1" dirty="0">
                <a:solidFill>
                  <a:srgbClr val="C000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: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082386" y="1434033"/>
            <a:ext cx="6038058" cy="2746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00" b="1" dirty="0">
                <a:solidFill>
                  <a:srgbClr val="17375E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городская акции «Дедом Морозом может стать каждый!»; </a:t>
            </a:r>
            <a:endParaRPr lang="ru-RU" sz="1000" dirty="0"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00" b="1" dirty="0">
                <a:solidFill>
                  <a:srgbClr val="17375E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цикл мероприятий, приуроченный  ко Дню российского студенчества;</a:t>
            </a:r>
            <a:endParaRPr lang="ru-RU" sz="1000" dirty="0"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00" b="1" dirty="0">
                <a:solidFill>
                  <a:srgbClr val="17375E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проведение семейного выходного дня «Семейный выходной»;</a:t>
            </a:r>
            <a:endParaRPr lang="ru-RU" sz="1000" dirty="0"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00" b="1" dirty="0">
                <a:solidFill>
                  <a:srgbClr val="17375E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развлекательные программы: «Широкая Масленица», «</a:t>
            </a:r>
            <a:r>
              <a:rPr lang="ru-RU" sz="1000" b="1" dirty="0" err="1">
                <a:solidFill>
                  <a:srgbClr val="17375E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Наурыз</a:t>
            </a:r>
            <a:r>
              <a:rPr lang="ru-RU" sz="1000" b="1" dirty="0">
                <a:solidFill>
                  <a:srgbClr val="17375E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 err="1">
                <a:solidFill>
                  <a:srgbClr val="17375E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мейрамы</a:t>
            </a:r>
            <a:r>
              <a:rPr lang="ru-RU" sz="1000" b="1" dirty="0">
                <a:solidFill>
                  <a:srgbClr val="17375E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endParaRPr lang="ru-RU" sz="1000" dirty="0"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00" b="1" dirty="0">
                <a:solidFill>
                  <a:srgbClr val="17375E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городской </a:t>
            </a:r>
            <a:r>
              <a:rPr lang="ru-RU" sz="1000" b="1" dirty="0" err="1">
                <a:solidFill>
                  <a:srgbClr val="17375E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квест</a:t>
            </a:r>
            <a:r>
              <a:rPr lang="ru-RU" sz="1000" b="1" dirty="0">
                <a:solidFill>
                  <a:srgbClr val="17375E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«Сокровище Байконура», приуроченный празднованию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000" b="1" dirty="0">
                <a:solidFill>
                  <a:srgbClr val="17375E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70-летия города;</a:t>
            </a:r>
            <a:endParaRPr lang="ru-RU" sz="1000" dirty="0"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00" b="1" dirty="0">
                <a:solidFill>
                  <a:srgbClr val="17375E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фестиваль детства, приуроченный к Международному Дню защиты детей; </a:t>
            </a:r>
            <a:endParaRPr lang="ru-RU" sz="1000" dirty="0"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00" b="1" dirty="0">
                <a:solidFill>
                  <a:srgbClr val="17375E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мероприятие, посвященное открытию клубного объединения «Возрождение»;</a:t>
            </a: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00" b="1" dirty="0">
                <a:solidFill>
                  <a:srgbClr val="17375E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мероприятие «Школа добрых дел» для несовершеннолетних, посещающих детские оздоровительные лагеря города;</a:t>
            </a:r>
            <a:endParaRPr lang="ru-RU" sz="1000" dirty="0"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00" b="1" dirty="0">
                <a:solidFill>
                  <a:srgbClr val="17375E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праздничное мероприятие, посвященное Дню молодежи; </a:t>
            </a:r>
            <a:endParaRPr lang="ru-RU" sz="1000" dirty="0"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00" b="1" dirty="0">
                <a:solidFill>
                  <a:srgbClr val="17375E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торжественное открытие и закрытие VII студенческого сезона, цикл мероприятий для участников студенческих отрядов;</a:t>
            </a:r>
            <a:endParaRPr lang="ru-RU" sz="1000" dirty="0"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00" b="1" dirty="0">
                <a:solidFill>
                  <a:srgbClr val="17375E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городская конференция «Молодежь без границ»;</a:t>
            </a:r>
            <a:endParaRPr lang="ru-RU" sz="1000" dirty="0"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  <a:p>
            <a:pPr marL="171450" indent="-171450">
              <a:lnSpc>
                <a:spcPct val="115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000" b="1" dirty="0">
                <a:solidFill>
                  <a:srgbClr val="17375E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городская акция ко Дню Матери «За все тебя благодарю».</a:t>
            </a:r>
            <a:endParaRPr lang="ru-RU" sz="1000" dirty="0">
              <a:latin typeface="Cambria" panose="02040503050406030204" pitchFamily="18" charset="0"/>
              <a:ea typeface="MS Mincho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31376" y="3097837"/>
            <a:ext cx="231154" cy="4276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ts val="3050"/>
              </a:lnSpc>
            </a:pPr>
            <a:r>
              <a:rPr lang="en-US" sz="11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 </a:t>
            </a:r>
            <a:endParaRPr lang="en-US" sz="11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274633" y="3080579"/>
            <a:ext cx="4442682" cy="335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00"/>
              </a:lnSpc>
            </a:pPr>
            <a:r>
              <a:rPr lang="en-US" sz="1100" b="1" dirty="0">
                <a:solidFill>
                  <a:srgbClr val="0070C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ОРГАНИЗАЦИЯ ДОСУГОВОЙ ДЕЯТЕЛЬНОСТИ </a:t>
            </a:r>
            <a:endParaRPr lang="en-US" sz="11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899" y="3104785"/>
            <a:ext cx="145264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Aft>
                <a:spcPts val="0"/>
              </a:spcAft>
            </a:pPr>
            <a:r>
              <a:rPr lang="ru-RU" sz="1050" b="1" dirty="0">
                <a:solidFill>
                  <a:srgbClr val="C000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НАПРАВЛЕНИЕ</a:t>
            </a:r>
            <a:r>
              <a:rPr lang="ru-RU" sz="1200" b="1" dirty="0">
                <a:solidFill>
                  <a:srgbClr val="C00000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: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3710" y="3313875"/>
            <a:ext cx="368241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ПРОВЕДЕНО </a:t>
            </a:r>
            <a:r>
              <a:rPr lang="en-US" sz="11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41 МЕРОПРИЯТИЕ - 4 701 ЧЕЛ.</a:t>
            </a:r>
            <a:endParaRPr lang="ru-RU" sz="11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62530" y="4324108"/>
            <a:ext cx="2492813" cy="2344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2" name="Picture 2" descr="https://www.ukmpts-baikonur.ru/wp-content/uploads/2025/10/400_14102025-1024x683.jpg"/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01" y="4646644"/>
            <a:ext cx="2504342" cy="176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Прямоугольник 48"/>
          <p:cNvSpPr/>
          <p:nvPr/>
        </p:nvSpPr>
        <p:spPr>
          <a:xfrm>
            <a:off x="3246732" y="4324108"/>
            <a:ext cx="2492813" cy="2344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6308158" y="4324108"/>
            <a:ext cx="2492813" cy="2344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/>
        </p:nvSpPr>
        <p:spPr>
          <a:xfrm>
            <a:off x="9437767" y="4324108"/>
            <a:ext cx="2492813" cy="2344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7768" y="4646644"/>
            <a:ext cx="2492812" cy="177003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8157" y="4646644"/>
            <a:ext cx="2492814" cy="177003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46732" y="4646644"/>
            <a:ext cx="2489834" cy="1766714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6162410" y="188912"/>
            <a:ext cx="595803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патриотически настроенного, высоконравственного и ответственного поколения, соблюдение прав, свобод и законных интересов молодых граждан, улучшение социально-экономического положения молодежи, активное              ее привлечение к участию в государственном строительстве и развитии современного общества</a:t>
            </a:r>
            <a:endParaRPr lang="ru-RU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67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-1" y="2629"/>
            <a:ext cx="12192000" cy="1300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EE522D-8976-984B-CDCF-7B0F12953B01}"/>
              </a:ext>
            </a:extLst>
          </p:cNvPr>
          <p:cNvSpPr txBox="1"/>
          <p:nvPr/>
        </p:nvSpPr>
        <p:spPr>
          <a:xfrm>
            <a:off x="266399" y="188224"/>
            <a:ext cx="59606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РАСПОРЯЖЕНИЕ </a:t>
            </a:r>
            <a:r>
              <a:rPr lang="ru-RU" sz="9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ПРАВИТЕЛЬСТВА </a:t>
            </a:r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РОССИЙСКОЙ ФЕДЕРАЦИИ «ОТ 17 АВГУСТА 2024 ГОДА № 2233-Р «О СТРАТЕГИИ РЕАЛИЗАЦИИ МОЛОДЕЖНОЙ ПОЛИТИКИ В РОССИЙСКОЙ ФЕДЕРАЦИИ НА ПЕРИОД ДО 2030 </a:t>
            </a:r>
            <a:r>
              <a:rPr lang="ru-RU" sz="9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ГОДА» </a:t>
            </a:r>
            <a:endParaRPr lang="ru-RU" sz="2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510412" y="1420168"/>
            <a:ext cx="2404826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ПОДПРОГРАММА </a:t>
            </a:r>
          </a:p>
          <a:p>
            <a:pPr algn="ctr"/>
            <a:r>
              <a:rPr lang="ru-RU" sz="1050" b="1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«МОЛОДЕЖНАЯ ПОЛИТИКА»</a:t>
            </a:r>
            <a:endParaRPr lang="ru-RU" sz="12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-1" y="1413431"/>
            <a:ext cx="375884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kern="100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pPr algn="ctr"/>
            <a:r>
              <a:rPr lang="ru-RU" sz="1050" b="1" kern="100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«КУЛЬТУРА, МОЛОДЕЖНАЯ ПОЛИТИКА </a:t>
            </a:r>
          </a:p>
          <a:p>
            <a:pPr algn="ctr"/>
            <a:r>
              <a:rPr lang="ru-RU" sz="1050" b="1" kern="100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ТУРИЗМ ГОРОДА БАЙКОНУР»</a:t>
            </a:r>
            <a:endParaRPr lang="ru-KZ" sz="1050" b="1" kern="100" dirty="0">
              <a:solidFill>
                <a:srgbClr val="0070C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5987114"/>
            <a:ext cx="12192000" cy="870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3" name="TextBox 42"/>
          <p:cNvSpPr txBox="1"/>
          <p:nvPr/>
        </p:nvSpPr>
        <p:spPr>
          <a:xfrm>
            <a:off x="2228174" y="2758251"/>
            <a:ext cx="3827569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0070C0"/>
                </a:solidFill>
                <a:latin typeface="Arial Black" panose="020B0A04020102020204" pitchFamily="34" charset="0"/>
              </a:rPr>
              <a:t>КОЛИЧЕСТВО ЛЮБИТЕЛЬСКИХ КЛУБОВ –                      10 ОБЪЕДИНЕНИЙ</a:t>
            </a:r>
          </a:p>
          <a:p>
            <a:endParaRPr lang="ru-RU" sz="90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r>
              <a:rPr lang="ru-RU" sz="900" dirty="0">
                <a:solidFill>
                  <a:srgbClr val="0070C0"/>
                </a:solidFill>
                <a:latin typeface="Arial Black" panose="020B0A04020102020204" pitchFamily="34" charset="0"/>
              </a:rPr>
              <a:t>КОЛИЧЕСТВО УЧАСТНИКОВ ЛЮБИТЕЛЬСКИХ КЛУБОВ ГКУ ЦПМИ «БУДУЩЕЕ БАЙКОНУРА» - 178 чел.</a:t>
            </a:r>
          </a:p>
          <a:p>
            <a:endParaRPr lang="ru-RU" sz="40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endParaRPr lang="ru-RU" sz="40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r>
              <a:rPr lang="ru-RU" sz="900" dirty="0">
                <a:solidFill>
                  <a:srgbClr val="0070C0"/>
                </a:solidFill>
                <a:latin typeface="Arial Black" panose="020B0A04020102020204" pitchFamily="34" charset="0"/>
              </a:rPr>
              <a:t>КОЛИЧЕСТВО УЧАСТНИКОВ МЕРОПРИЯТИЙ ПРОВОДИМЫХ В ЛЮБИТЕЛЬСКИХ КЛУБАХ – 5 243 чел.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001" y="748857"/>
            <a:ext cx="2658417" cy="418614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 rot="16200000">
            <a:off x="8184537" y="-302713"/>
            <a:ext cx="2130561" cy="58705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379261" y="1697672"/>
            <a:ext cx="574111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</a:rPr>
              <a:t>УВЕЛИЧЕНИЕ КОЛИЧЕСТВА УЧАСТНИКОВ ГОРОДСКОГО </a:t>
            </a:r>
            <a:r>
              <a:rPr lang="ru-RU" sz="11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ДВИЖЕНИЯ </a:t>
            </a:r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</a:rPr>
              <a:t>ДЕТЕЙ И МОЛОДЕЖИ «БУДУЩЕЕ БАЙКОНУРА» (11,5%)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79260" y="2159445"/>
            <a:ext cx="60646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</a:rPr>
              <a:t>в 2024 году - 6 955 чел.; в 2025 году - 7 759 чел. </a:t>
            </a:r>
          </a:p>
          <a:p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</a:rPr>
              <a:t>градация «Детство» - 1 736 чел.; градация «Юность» – 3 045 чел.;</a:t>
            </a:r>
          </a:p>
          <a:p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</a:rPr>
              <a:t>градация «Молодость» – 2 987 чел. </a:t>
            </a:r>
          </a:p>
          <a:p>
            <a:endParaRPr lang="ru-RU" sz="5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endParaRPr lang="ru-RU" sz="6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70,5% детей, подростков и молодежи города состоят в движении</a:t>
            </a:r>
          </a:p>
        </p:txBody>
      </p:sp>
      <p:sp>
        <p:nvSpPr>
          <p:cNvPr id="30" name="Text 21"/>
          <p:cNvSpPr/>
          <p:nvPr/>
        </p:nvSpPr>
        <p:spPr>
          <a:xfrm>
            <a:off x="5792188" y="3755637"/>
            <a:ext cx="3488711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endParaRPr lang="en-US" sz="11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86162" y="3034984"/>
            <a:ext cx="580583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5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24 519 детей, подростков и молодежи приняли участие                        в мероприятиях ГКУ ЦПМИ «БУДУЩЕЕ БАЙКОНУРА»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205429" y="2094603"/>
            <a:ext cx="40216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СОЗДАНИЕ УСЛОВИЙ ДЛЯ РАЗВИТИЯ МОЛОДЕЖНОГО ДОБРОВОЛЬЧЕСТВА (ВОЛОНТЕРСТВА), МОЛОДЕЖНЫХ          И ДЕТСКИХ ОБЩЕСТВЕННО-ГОСУДАРСТВЕННЫХ И ОБЩЕСТВЕННЫХ ОБЪЕДИНЕНИЙ</a:t>
            </a:r>
            <a:endParaRPr lang="ru-RU" sz="11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9289081" y="4279188"/>
            <a:ext cx="2569790" cy="23899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6314536" y="4272289"/>
            <a:ext cx="2569790" cy="23899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3271792" y="4272289"/>
            <a:ext cx="2569790" cy="23899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351001" y="4279777"/>
            <a:ext cx="2569790" cy="23899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400" y="2037991"/>
            <a:ext cx="1897048" cy="1835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001" y="4629671"/>
            <a:ext cx="2569790" cy="164412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5883" y="4629671"/>
            <a:ext cx="2545699" cy="164412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80900" y="4629671"/>
            <a:ext cx="2577972" cy="164412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10"/>
          <a:srcRect r="9663"/>
          <a:stretch/>
        </p:blipFill>
        <p:spPr>
          <a:xfrm>
            <a:off x="6314535" y="4629672"/>
            <a:ext cx="2569791" cy="1644128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6162339" y="188063"/>
            <a:ext cx="595803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патриотически настроенного, высоконравственного и ответственного поколения, соблюдение прав, свобод и законных интересов молодых граждан, улучшение социально-экономического положения молодежи, активное ее привлечение к участию в государственном строительстве и развитии современного общества</a:t>
            </a:r>
            <a:endParaRPr lang="ru-RU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79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-1" y="2629"/>
            <a:ext cx="12192000" cy="11884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EE522D-8976-984B-CDCF-7B0F12953B01}"/>
              </a:ext>
            </a:extLst>
          </p:cNvPr>
          <p:cNvSpPr txBox="1"/>
          <p:nvPr/>
        </p:nvSpPr>
        <p:spPr>
          <a:xfrm>
            <a:off x="266399" y="198596"/>
            <a:ext cx="596066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РАСПОРЯЖЕНИЕ </a:t>
            </a:r>
            <a:r>
              <a:rPr lang="ru-RU" sz="9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ПРАВИТЕЛЬСТВА </a:t>
            </a:r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РОССИЙСКОЙ ФЕДЕРАЦИИ «ОТ 17 АВГУСТА 2024 ГОДА № 2233-Р «О СТРАТЕГИИ РЕАЛИЗАЦИИ МОЛОДЕЖНОЙ ПОЛИТИКИ В РОССИЙСКОЙ ФЕДЕРАЦИИ НА ПЕРИОД ДО 2030 ГОДА </a:t>
            </a:r>
            <a:endParaRPr lang="ru-RU" sz="20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510412" y="1420168"/>
            <a:ext cx="2404826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50" b="1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ПОДПРОГРАММА </a:t>
            </a:r>
          </a:p>
          <a:p>
            <a:pPr algn="ctr"/>
            <a:r>
              <a:rPr lang="ru-RU" sz="1050" b="1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«МОЛОДЕЖНАЯ ПОЛИТИКА»</a:t>
            </a:r>
            <a:endParaRPr lang="ru-RU" sz="12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-1" y="1413431"/>
            <a:ext cx="3758849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kern="100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pPr algn="ctr"/>
            <a:r>
              <a:rPr lang="ru-RU" sz="1050" b="1" kern="100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«КУЛЬТУРА, МОЛОДЕЖНАЯ ПОЛИТИКА </a:t>
            </a:r>
          </a:p>
          <a:p>
            <a:pPr algn="ctr"/>
            <a:r>
              <a:rPr lang="ru-RU" sz="1050" b="1" kern="100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ТУРИЗМ ГОРОДА БАЙКОНУР»</a:t>
            </a:r>
            <a:endParaRPr lang="ru-KZ" sz="1050" b="1" kern="100" dirty="0">
              <a:solidFill>
                <a:srgbClr val="0070C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5655365"/>
            <a:ext cx="12192000" cy="12026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001" y="755058"/>
            <a:ext cx="2761654" cy="330867"/>
          </a:xfrm>
          <a:prstGeom prst="rect">
            <a:avLst/>
          </a:prstGeom>
        </p:spPr>
      </p:pic>
      <p:sp>
        <p:nvSpPr>
          <p:cNvPr id="28" name="Прямоугольник 27"/>
          <p:cNvSpPr/>
          <p:nvPr/>
        </p:nvSpPr>
        <p:spPr>
          <a:xfrm rot="16200000">
            <a:off x="549614" y="1551569"/>
            <a:ext cx="1612569" cy="27117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 21"/>
          <p:cNvSpPr/>
          <p:nvPr/>
        </p:nvSpPr>
        <p:spPr>
          <a:xfrm>
            <a:off x="5792188" y="3755637"/>
            <a:ext cx="3488711" cy="29348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endParaRPr lang="en-US" sz="1100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9280899" y="4401966"/>
            <a:ext cx="2569790" cy="22671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6314536" y="4401967"/>
            <a:ext cx="2569790" cy="22761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3271792" y="4401967"/>
            <a:ext cx="2569790" cy="22602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134414" y="4371081"/>
            <a:ext cx="2786377" cy="22985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22180" y="2461882"/>
            <a:ext cx="268783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НАПРАВЛЕНИЕ:</a:t>
            </a:r>
          </a:p>
          <a:p>
            <a:pPr algn="just"/>
            <a:r>
              <a:rPr lang="en-US" sz="1100" b="1" dirty="0">
                <a:solidFill>
                  <a:srgbClr val="0070C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МЕЖРЕГИОНАЛЬНОЕ</a:t>
            </a:r>
            <a:r>
              <a:rPr lang="ru-RU" sz="1100" b="1" dirty="0">
                <a:solidFill>
                  <a:srgbClr val="0070C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 </a:t>
            </a:r>
          </a:p>
          <a:p>
            <a:pPr algn="just"/>
            <a:r>
              <a:rPr lang="en-US" sz="1100" b="1" dirty="0">
                <a:solidFill>
                  <a:srgbClr val="0070C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И МЕЖГОСУДАРСТВЕННОЕ </a:t>
            </a:r>
            <a:endParaRPr lang="ru-RU" sz="1100" b="1" dirty="0">
              <a:solidFill>
                <a:srgbClr val="0070C0"/>
              </a:solidFill>
              <a:latin typeface="Arial Black" panose="020B0A04020102020204" pitchFamily="34" charset="0"/>
              <a:ea typeface="Inconsolata Bold" pitchFamily="34" charset="-122"/>
              <a:cs typeface="Inconsolata Bold" pitchFamily="34" charset="-120"/>
            </a:endParaRPr>
          </a:p>
          <a:p>
            <a:pPr algn="just"/>
            <a:r>
              <a:rPr lang="en-US" sz="1100" b="1" dirty="0">
                <a:solidFill>
                  <a:srgbClr val="0070C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СОТРУДНИЧЕСТВО </a:t>
            </a:r>
            <a:endParaRPr lang="en-US" sz="11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095999" y="1333457"/>
            <a:ext cx="526504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ПОДПИСАНИЕ СОГЛАШЕНИЯ О ВЗАИМНОМ СОТРУДНИЧЕСТВЕ МЕЖДУ АДМИНИСТРАЦИЕЙ ГОРОДА БАЙКОНУР И МИНИСТЕРСТВОМ ПО ДЕЛАМ МОЛОДЕЖИ РЕСПУБЛИКИ ТАТАРСТАН</a:t>
            </a:r>
            <a:endParaRPr lang="en-US" sz="10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32" name="Image 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4536" y="1990512"/>
            <a:ext cx="2773203" cy="1724553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134413" y="3875458"/>
            <a:ext cx="273393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УЧАСТИЕ МОЛОДЕЖИ В СЛЕТЕ ВСЕМИРНОГО ФЕСТИВАЛЯ МОЛОДЕЖИ (г. НИЖНИЙ НОВГОРОД)</a:t>
            </a:r>
            <a:endParaRPr lang="en-US" sz="9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37" name="Рисунок 36" descr="D:\ОМП\ВСЕ  ВСЕ ВСЕ про ОМП\мероприятия 2025\Слет ВФМ\Фото\IMG-20250919-WA0016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52" t="33596" r="22671" b="23587"/>
          <a:stretch/>
        </p:blipFill>
        <p:spPr bwMode="auto">
          <a:xfrm>
            <a:off x="134415" y="4523424"/>
            <a:ext cx="2786376" cy="1976346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Прямоугольник 37"/>
          <p:cNvSpPr/>
          <p:nvPr/>
        </p:nvSpPr>
        <p:spPr>
          <a:xfrm>
            <a:off x="3217857" y="3823867"/>
            <a:ext cx="2886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УЧАСТИЕ МОЛОДЕЖИ ВО ВСЕРОССИЙСКОМ ОБРАЗОВАТЕЛЬНОМ ФОРУМЕ «ТЕРРИТОРИЯ СМЫСЛОВ»                 (п. СЕНЕЖ, МОСКОВСКАЯ ОБЛАСТЬ)</a:t>
            </a:r>
            <a:endParaRPr lang="en-US" sz="9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1792" y="4536822"/>
            <a:ext cx="2569790" cy="1962948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6227065" y="3863032"/>
            <a:ext cx="288687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УЧАСТИЕ В ФЕСТИВАЛЕ МОЛОДОГО ИСКУССТВА «ТАВРИДА АРТ» (РЕСПУБЛИКА КРЫМ)</a:t>
            </a:r>
            <a:endParaRPr lang="en-US" sz="9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8789" y="4523424"/>
            <a:ext cx="2575537" cy="1976346"/>
          </a:xfrm>
          <a:prstGeom prst="rect">
            <a:avLst/>
          </a:prstGeom>
        </p:spPr>
      </p:pic>
      <p:pic>
        <p:nvPicPr>
          <p:cNvPr id="8194" name="Picture 2" descr="https://www.ukmpts-baikonur.ru/wp-content/uploads/2025/09/100_29082025.jpg"/>
          <p:cNvPicPr>
            <a:picLocks noChangeAspect="1" noChangeArrowheads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4" t="14264" r="2954" b="21652"/>
          <a:stretch/>
        </p:blipFill>
        <p:spPr bwMode="auto">
          <a:xfrm>
            <a:off x="2971225" y="1997250"/>
            <a:ext cx="3075342" cy="1717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Прямоугольник 45"/>
          <p:cNvSpPr/>
          <p:nvPr/>
        </p:nvSpPr>
        <p:spPr>
          <a:xfrm>
            <a:off x="9186979" y="3872025"/>
            <a:ext cx="30050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УЧАСТИЕ В ЭКСПЕДИЦИИ В СЕБЕЖСКОМ УКРЕПРАЙОНЕ (ПСКОВСКАЯ ОБЛАСТЬ)</a:t>
            </a:r>
            <a:endParaRPr lang="en-US" sz="9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9186979" y="1964265"/>
            <a:ext cx="2643859" cy="17494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 2"/>
          <p:cNvSpPr/>
          <p:nvPr/>
        </p:nvSpPr>
        <p:spPr>
          <a:xfrm>
            <a:off x="9309405" y="2053485"/>
            <a:ext cx="2512777" cy="483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0070C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УЧАСТИЕ В ТВОРЧЕСКОЙ СМЕНЕ</a:t>
            </a:r>
            <a:r>
              <a:rPr lang="ru-RU" sz="800" b="1" dirty="0">
                <a:solidFill>
                  <a:srgbClr val="0070C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                                 </a:t>
            </a:r>
          </a:p>
          <a:p>
            <a:pPr marL="0" indent="0" algn="ctr">
              <a:buNone/>
            </a:pPr>
            <a:r>
              <a:rPr lang="ru-RU" sz="800" b="1" dirty="0">
                <a:solidFill>
                  <a:srgbClr val="0070C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ОБРАЗОВАТЕЛЬНОГО ЦЕНТРА «БАЙТИК» г. КАЗАНЬ</a:t>
            </a:r>
            <a:r>
              <a:rPr lang="en-US" sz="800" b="1" dirty="0">
                <a:solidFill>
                  <a:srgbClr val="0070C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 </a:t>
            </a:r>
            <a:endParaRPr lang="en-US" sz="8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40" name="Image 0" descr="preencoded.png"/>
          <p:cNvPicPr>
            <a:picLocks noChangeAspect="1"/>
          </p:cNvPicPr>
          <p:nvPr/>
        </p:nvPicPr>
        <p:blipFill rotWithShape="1">
          <a:blip r:embed="rId11"/>
          <a:srcRect b="13136"/>
          <a:stretch/>
        </p:blipFill>
        <p:spPr>
          <a:xfrm>
            <a:off x="9218821" y="2457000"/>
            <a:ext cx="2603361" cy="1236451"/>
          </a:xfrm>
          <a:prstGeom prst="rect">
            <a:avLst/>
          </a:prstGeom>
        </p:spPr>
      </p:pic>
      <p:sp>
        <p:nvSpPr>
          <p:cNvPr id="43" name="Прямоугольник 42"/>
          <p:cNvSpPr/>
          <p:nvPr/>
        </p:nvSpPr>
        <p:spPr>
          <a:xfrm>
            <a:off x="6134920" y="201553"/>
            <a:ext cx="5958034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патриотически настроенного, высоконравственного и ответственного поколения, соблюдение прав, свобод и законных интересов молодых граждан, улучшение социально-экономического положения молодежи, активное ее привлечение к участию в государственном строительстве и развитии современного общества</a:t>
            </a:r>
            <a:endParaRPr lang="ru-RU" sz="1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https://www.ukmpts-baikonur.ru/wp-content/uploads/2025/07/301_08072025.jpg"/>
          <p:cNvPicPr>
            <a:picLocks noChangeAspect="1" noChangeArrowheads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7" t="11544" r="20996" b="6827"/>
          <a:stretch/>
        </p:blipFill>
        <p:spPr bwMode="auto">
          <a:xfrm>
            <a:off x="9295151" y="4589582"/>
            <a:ext cx="2541284" cy="1900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607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-1" y="2629"/>
            <a:ext cx="12192000" cy="1300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EE522D-8976-984B-CDCF-7B0F12953B01}"/>
              </a:ext>
            </a:extLst>
          </p:cNvPr>
          <p:cNvSpPr txBox="1"/>
          <p:nvPr/>
        </p:nvSpPr>
        <p:spPr>
          <a:xfrm>
            <a:off x="195666" y="259815"/>
            <a:ext cx="61344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РАСПОРЯЖЕНИЕ </a:t>
            </a:r>
            <a:r>
              <a:rPr lang="ru-RU" sz="9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ПРАВИТЕЛЬСТВА </a:t>
            </a:r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РОССИЙСКОЙ ФЕДЕРАЦИИ ОТ 24 НОЯБРЯ 2020 ГОДА № 3081-Р «СТРАТЕГИЯ РАЗВИТИЯ ФИЗИЧЕСКОЙ КУЛЬТУРЫ И СПОРТА В РОССИЙСКОЙ ФЕДЕРАЦИИ НА ПЕРИОД ДО 2030 ГОДА» 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95666" y="810889"/>
            <a:ext cx="584158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«РАЗВИТИЕ ФИЗИЧЕСКОЙ КУЛЬТУРЫ и СПОРТА ГОРОДА БАЙКОНУР»</a:t>
            </a:r>
            <a:endParaRPr lang="ru-KZ" sz="1050" b="1" kern="100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19670" y="6337569"/>
            <a:ext cx="12192000" cy="5418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Прямоугольник 27"/>
          <p:cNvSpPr/>
          <p:nvPr/>
        </p:nvSpPr>
        <p:spPr>
          <a:xfrm rot="16200000">
            <a:off x="8857928" y="-792293"/>
            <a:ext cx="1138898" cy="55292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-1" y="1377045"/>
            <a:ext cx="5181601" cy="11647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662754" y="1490552"/>
            <a:ext cx="17423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НАПРАВЛЕНИЕ: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C30D12-6F2E-8CA8-F3E4-F9A4844DA40E}"/>
              </a:ext>
            </a:extLst>
          </p:cNvPr>
          <p:cNvSpPr txBox="1"/>
          <p:nvPr/>
        </p:nvSpPr>
        <p:spPr>
          <a:xfrm>
            <a:off x="6115670" y="261387"/>
            <a:ext cx="6096000" cy="82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ЦЕЛЬЮ СТРАТЕГИИ ЯВЛЯЕТСЯ ФОРМИРОВАНИЕ ПРИОРИТЕТОВ ГОСУДАРСТВЕННОЙ ПОЛИТИКИ В СФЕРЕ ФИЗИЧЕСКОЙ КУЛЬТУРЫ И СПОРТА, ОСНОВНЫХ НАПРАВЛЕНИЙ И МЕХАНИЗМОВ, СПОСОБСТВУЮЩИХ СОЗДАНИЮ УСЛОВИЙ, ОБЕСПЕЧИВАЮЩИХ РАВНЫЕ ВОЗМОЖНОСТИ ГРАЖДАНАМ СТРАНЫ ВЕСТИ ЗДОРОВЫЙ ОБРАЗ ЖИЗНИ, СИСТЕМАТИЧЕСКИ ЗАНИМАТЬСЯ ФИЗИЧЕСКОЙ КУЛЬТУРОЙ И СПОРТОМ</a:t>
            </a:r>
            <a:r>
              <a:rPr lang="ru-KZ" sz="900" dirty="0">
                <a:solidFill>
                  <a:schemeClr val="bg1"/>
                </a:solidFill>
                <a:effectLst/>
                <a:latin typeface="+mj-lt"/>
              </a:rPr>
              <a:t> </a:t>
            </a:r>
            <a:endParaRPr lang="ru-KZ" sz="9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46F828-91CB-B3BB-ACC3-C6A1AE60B8B3}"/>
              </a:ext>
            </a:extLst>
          </p:cNvPr>
          <p:cNvSpPr txBox="1"/>
          <p:nvPr/>
        </p:nvSpPr>
        <p:spPr>
          <a:xfrm>
            <a:off x="6662752" y="1659528"/>
            <a:ext cx="54911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1113" fontAlgn="base"/>
            <a:r>
              <a:rPr lang="ru-RU" sz="1200" dirty="0">
                <a:solidFill>
                  <a:srgbClr val="0070C0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создание возможностей для самореализации и развития способностей граждан в сфере физической культуры и спорта</a:t>
            </a:r>
            <a:endParaRPr lang="ru-KZ" sz="1200" dirty="0">
              <a:solidFill>
                <a:srgbClr val="0070C0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07141B4-0261-BBE5-E457-2FE3F27B36A8}"/>
              </a:ext>
            </a:extLst>
          </p:cNvPr>
          <p:cNvSpPr/>
          <p:nvPr/>
        </p:nvSpPr>
        <p:spPr>
          <a:xfrm>
            <a:off x="168075" y="1495340"/>
            <a:ext cx="4939633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КОЛИЧЕСТВО ОФИЦИАЛЬНЫХ ФИЗКУЛЬТУРНЫХ                             И СПОРТИВНЫХ МЕРОПРИЯТИЙ</a:t>
            </a:r>
            <a:endParaRPr lang="ru-RU" sz="1050" b="1" dirty="0">
              <a:solidFill>
                <a:srgbClr val="0070C0"/>
              </a:solidFill>
              <a:latin typeface="Arial Black" panose="020B0A04020102020204" pitchFamily="34" charset="0"/>
              <a:cs typeface="Inconsolata Bold" pitchFamily="34" charset="-120"/>
            </a:endParaRPr>
          </a:p>
          <a:p>
            <a:r>
              <a:rPr lang="ru-RU" sz="1100" b="1" dirty="0">
                <a:solidFill>
                  <a:srgbClr val="0070C0"/>
                </a:solidFill>
                <a:latin typeface="Arial Black" panose="020B0A04020102020204" pitchFamily="34" charset="0"/>
                <a:cs typeface="Inconsolata Bold" pitchFamily="34" charset="-120"/>
              </a:rPr>
              <a:t>ПЛАН: 75 МЕРОПРИЯТИЙ</a:t>
            </a:r>
          </a:p>
          <a:p>
            <a:r>
              <a:rPr lang="ru-RU" sz="1100" b="1" dirty="0">
                <a:solidFill>
                  <a:srgbClr val="0070C0"/>
                </a:solidFill>
                <a:latin typeface="Arial Black" panose="020B0A04020102020204" pitchFamily="34" charset="0"/>
                <a:cs typeface="Inconsolata Bold" pitchFamily="34" charset="-120"/>
              </a:rPr>
              <a:t>ФАКТ: 88 МЕРОПРИЯТИЙ</a:t>
            </a:r>
          </a:p>
          <a:p>
            <a:endParaRPr lang="ru-RU" sz="6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r>
              <a:rPr lang="ru-RU" sz="1200" dirty="0">
                <a:solidFill>
                  <a:srgbClr val="C00000"/>
                </a:solidFill>
                <a:latin typeface="Arial Black" panose="020B0A04020102020204" pitchFamily="34" charset="0"/>
              </a:rPr>
              <a:t>ИСПОЛНЕНИЕ: 117,3 %</a:t>
            </a:r>
            <a:endParaRPr lang="en-US" sz="12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0FC24C2-A3BB-74DF-6E9B-5D4F91ED9FBF}"/>
              </a:ext>
            </a:extLst>
          </p:cNvPr>
          <p:cNvSpPr/>
          <p:nvPr/>
        </p:nvSpPr>
        <p:spPr>
          <a:xfrm>
            <a:off x="195666" y="5158208"/>
            <a:ext cx="497591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КОЛИЧЕСТВО УЧАСТНИКОВ ОФИЦИАЛЬНЫХ ФИЗКУЛЬТУРНЫХ И СПОРТИВНЫХ МЕРОПРИЯТИЙ</a:t>
            </a:r>
          </a:p>
          <a:p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Inconsolata Bold" pitchFamily="34" charset="-120"/>
              </a:rPr>
              <a:t>ПЛАН: 10 800 чел. </a:t>
            </a:r>
          </a:p>
          <a:p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Inconsolata Bold" pitchFamily="34" charset="-120"/>
              </a:rPr>
              <a:t>ФАКТ: 7 829 чел.</a:t>
            </a:r>
          </a:p>
          <a:p>
            <a:endParaRPr lang="ru-RU" sz="400" b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Inconsolata Bold" pitchFamily="34" charset="-120"/>
            </a:endParaRPr>
          </a:p>
          <a:p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Inconsolata Bold" pitchFamily="34" charset="-120"/>
              </a:rPr>
              <a:t>ИСПОЛНЕНО: 72,4 %</a:t>
            </a:r>
            <a:endParaRPr lang="en-US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A20AE03-FFFC-018C-3636-1FAE0F4335A1}"/>
              </a:ext>
            </a:extLst>
          </p:cNvPr>
          <p:cNvSpPr/>
          <p:nvPr/>
        </p:nvSpPr>
        <p:spPr>
          <a:xfrm>
            <a:off x="6335007" y="5119736"/>
            <a:ext cx="5520494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КОЛИЧЕСТВО ЗРИТЕЛЕЙ ОФИЦИАЛЬНЫХ ФИЗКУЛЬТУРНЫХ И СПОРТИВНЫХ МЕРОПРИЯТИЙ </a:t>
            </a:r>
          </a:p>
          <a:p>
            <a:endParaRPr lang="ru-RU" sz="500" b="1" dirty="0">
              <a:solidFill>
                <a:srgbClr val="0070C0"/>
              </a:solidFill>
              <a:latin typeface="Arial Black" panose="020B0A04020102020204" pitchFamily="34" charset="0"/>
              <a:cs typeface="Inconsolata Bold" pitchFamily="34" charset="-120"/>
            </a:endParaRPr>
          </a:p>
          <a:p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Inconsolata Bold" pitchFamily="34" charset="-120"/>
              </a:rPr>
              <a:t>ПЛАН: 4 000 чел.</a:t>
            </a:r>
          </a:p>
          <a:p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Inconsolata Bold" pitchFamily="34" charset="-120"/>
              </a:rPr>
              <a:t>ФАКТ: 3 007 чел.</a:t>
            </a:r>
          </a:p>
          <a:p>
            <a:endParaRPr lang="ru-RU" sz="400" b="1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Inconsolata Bold" pitchFamily="34" charset="-120"/>
            </a:endParaRPr>
          </a:p>
          <a:p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Inconsolata Bold" pitchFamily="34" charset="-120"/>
              </a:rPr>
              <a:t>ИСПОЛНЕНО: 75 %</a:t>
            </a:r>
            <a:endParaRPr lang="en-US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4AFCD4D-E4A2-17EB-07B8-9293D5340E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412" y="2848526"/>
            <a:ext cx="2999254" cy="2035288"/>
          </a:xfrm>
          <a:prstGeom prst="rect">
            <a:avLst/>
          </a:prstGeom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F70A7D24-CDCC-DF35-AC87-39B98F01F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21" y="2843098"/>
            <a:ext cx="2945362" cy="204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D7C2F338-46D2-25AD-B242-7D89A94AC9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840169"/>
            <a:ext cx="2979606" cy="205940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982E95-97BC-2761-E02F-D0F74E3B44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649" y="2836466"/>
            <a:ext cx="2946351" cy="2035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28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-1" y="2629"/>
            <a:ext cx="12192000" cy="1300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EE522D-8976-984B-CDCF-7B0F12953B01}"/>
              </a:ext>
            </a:extLst>
          </p:cNvPr>
          <p:cNvSpPr txBox="1"/>
          <p:nvPr/>
        </p:nvSpPr>
        <p:spPr>
          <a:xfrm>
            <a:off x="174388" y="259710"/>
            <a:ext cx="61344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РАСПОРЯЖЕНИЕ </a:t>
            </a:r>
            <a:r>
              <a:rPr lang="ru-RU" sz="9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ПРАВИТЕЛЬСТВА </a:t>
            </a:r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РОССИЙСКОЙ ФЕДЕРАЦИИ ОТ 24 НОЯБРЯ 2020 ГОДА № 3081-Р «СТРАТЕГИЯ РАЗВИТИЯ ФИЗИЧЕСКОЙ КУЛЬТУРЫ И СПОРТА В РОССИЙСКОЙ ФЕДЕРАЦИИ НА ПЕРИОД ДО 2030 ГОДА» 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74388" y="785564"/>
            <a:ext cx="584158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«РАЗВИТИЕ ФИЗИЧЕСКОЙ КУЛЬТУРЫ и СПОРТА ГОРОДА БАЙКОНУР»</a:t>
            </a:r>
            <a:endParaRPr lang="ru-KZ" sz="1050" b="1" kern="100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6260000"/>
            <a:ext cx="12192000" cy="59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Прямоугольник 27"/>
          <p:cNvSpPr/>
          <p:nvPr/>
        </p:nvSpPr>
        <p:spPr>
          <a:xfrm rot="16200000">
            <a:off x="2345434" y="-899157"/>
            <a:ext cx="1169551" cy="58620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32045" y="1483157"/>
            <a:ext cx="4440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НАПРАВЛЕНИЕ: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C30D12-6F2E-8CA8-F3E4-F9A4844DA40E}"/>
              </a:ext>
            </a:extLst>
          </p:cNvPr>
          <p:cNvSpPr txBox="1"/>
          <p:nvPr/>
        </p:nvSpPr>
        <p:spPr>
          <a:xfrm>
            <a:off x="6096000" y="258416"/>
            <a:ext cx="6096000" cy="82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ЦЕЛЬЮ СТРАТЕГИИ ЯВЛЯЕТСЯ ФОРМИРОВАНИЕ ПРИОРИТЕТОВ ГОСУДАРСТВЕННОЙ ПОЛИТИКИ В СФЕРЕ ФИЗИЧЕСКОЙ КУЛЬТУРЫ И СПОРТА, ОСНОВНЫХ НАПРАВЛЕНИЙ И МЕХАНИЗМОВ, СПОСОБСТВУЮЩИХ СОЗДАНИЮ УСЛОВИЙ, ОБЕСПЕЧИВАЮЩИХ РАВНЫЕ ВОЗМОЖНОСТИ ГРАЖДАНАМ СТРАНЫ ВЕСТИ ЗДОРОВЫЙ ОБРАЗ ЖИЗНИ, СИСТЕМАТИЧЕСКИ ЗАНИМАТЬСЯ ФИЗИЧЕСКОЙ КУЛЬТУРОЙ И СПОРТОМ</a:t>
            </a:r>
            <a:r>
              <a:rPr lang="ru-KZ" sz="900" dirty="0">
                <a:solidFill>
                  <a:schemeClr val="bg1"/>
                </a:solidFill>
                <a:effectLst/>
                <a:latin typeface="+mj-lt"/>
              </a:rPr>
              <a:t> </a:t>
            </a:r>
            <a:endParaRPr lang="ru-KZ" sz="9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4F3570B-36FC-D991-4C71-6517FD5DCB77}"/>
              </a:ext>
            </a:extLst>
          </p:cNvPr>
          <p:cNvSpPr txBox="1"/>
          <p:nvPr/>
        </p:nvSpPr>
        <p:spPr>
          <a:xfrm>
            <a:off x="116740" y="1735118"/>
            <a:ext cx="57229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</a:rPr>
              <a:t>ОБЕСПЕЧЕНИЕ ДОСТУПНЫХ УСЛОВИЙ И РАВНЫХ ВОЗМОЖНОСТЕЙ ДЛЯ ЗАНЯТИЙ ФИЗИЧЕСКОЙ КУЛЬТУРОЙ          И СПОРТОМ ДЛЯ ГРАЖДАН ВСЕХ ВОЗРАСТНЫХ КАТЕГОРИЙ</a:t>
            </a:r>
            <a:endParaRPr lang="ru-RU" sz="12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797A835-1B22-F5BF-CD8D-3FBB70EA0693}"/>
              </a:ext>
            </a:extLst>
          </p:cNvPr>
          <p:cNvSpPr/>
          <p:nvPr/>
        </p:nvSpPr>
        <p:spPr>
          <a:xfrm>
            <a:off x="96660" y="2872115"/>
            <a:ext cx="575440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КОЛИЧЕСТВО ПОСЕЩЕНИЙ ГБУ «БАССЕЙН «ОРИОН»» </a:t>
            </a:r>
          </a:p>
          <a:p>
            <a:r>
              <a:rPr lang="ru-RU" sz="14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(на платной основе)</a:t>
            </a:r>
          </a:p>
          <a:p>
            <a:r>
              <a:rPr lang="ru-RU" sz="1400" b="1" dirty="0">
                <a:solidFill>
                  <a:srgbClr val="0070C0"/>
                </a:solidFill>
                <a:latin typeface="Arial Black" panose="020B0A04020102020204" pitchFamily="34" charset="0"/>
                <a:cs typeface="Inconsolata Bold" pitchFamily="34" charset="-120"/>
              </a:rPr>
              <a:t>ПЛАН: 63 000 ПОСЕЩЕНИЙ</a:t>
            </a:r>
          </a:p>
          <a:p>
            <a:r>
              <a:rPr lang="ru-RU" sz="1400" b="1" dirty="0">
                <a:solidFill>
                  <a:srgbClr val="0070C0"/>
                </a:solidFill>
                <a:latin typeface="Arial Black" panose="020B0A04020102020204" pitchFamily="34" charset="0"/>
                <a:cs typeface="Inconsolata Bold" pitchFamily="34" charset="-120"/>
              </a:rPr>
              <a:t>ФАКТ: 66 691 ПОСЕЩЕНИЙ</a:t>
            </a:r>
          </a:p>
          <a:p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cs typeface="Inconsolata Bold" pitchFamily="34" charset="-120"/>
              </a:rPr>
              <a:t>ИСПОЛНЕНО: 106 %</a:t>
            </a:r>
            <a:endParaRPr lang="en-US" sz="1400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E777A1-E1C2-0A7A-C28C-81D80D319575}"/>
              </a:ext>
            </a:extLst>
          </p:cNvPr>
          <p:cNvSpPr txBox="1"/>
          <p:nvPr/>
        </p:nvSpPr>
        <p:spPr>
          <a:xfrm>
            <a:off x="85269" y="5434271"/>
            <a:ext cx="575440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C00000"/>
                </a:solidFill>
                <a:latin typeface="+mj-lt"/>
              </a:rPr>
              <a:t>КОЛИЧЕСТВО ПОСЕЩЕНИЙ ГБУ СОК </a:t>
            </a:r>
          </a:p>
          <a:p>
            <a:r>
              <a:rPr lang="ru-RU" sz="1400" dirty="0">
                <a:solidFill>
                  <a:srgbClr val="C00000"/>
                </a:solidFill>
                <a:latin typeface="+mj-lt"/>
              </a:rPr>
              <a:t>(СТАДИОН «ДЕСЯТИЛЕТИЕ», СК "МАЯК»)</a:t>
            </a:r>
          </a:p>
          <a:p>
            <a:r>
              <a:rPr lang="ru-RU" sz="1400" dirty="0">
                <a:solidFill>
                  <a:srgbClr val="0070C0"/>
                </a:solidFill>
                <a:latin typeface="+mj-lt"/>
              </a:rPr>
              <a:t>ФАКТ: 119 676 ПОСЕЩЕНИЙ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219837C4-57F9-46B6-7493-B9ED7A9098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8" t="44566" r="39851" b="6239"/>
          <a:stretch/>
        </p:blipFill>
        <p:spPr bwMode="auto">
          <a:xfrm>
            <a:off x="9248171" y="1358646"/>
            <a:ext cx="2679000" cy="1665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D0FE67B-BEAE-C6CC-94D9-F7A7F8884999}"/>
              </a:ext>
            </a:extLst>
          </p:cNvPr>
          <p:cNvSpPr/>
          <p:nvPr/>
        </p:nvSpPr>
        <p:spPr>
          <a:xfrm>
            <a:off x="96660" y="4037439"/>
            <a:ext cx="5862089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КОЛИЧЕСТВО ПОСЕЩЕНИЙ </a:t>
            </a:r>
          </a:p>
          <a:p>
            <a:r>
              <a:rPr lang="ru-RU" sz="14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ПЛОСКОСТНЫХ СООРУЖЕНИЙ ГБУ СОК </a:t>
            </a:r>
          </a:p>
          <a:p>
            <a:r>
              <a:rPr lang="ru-RU" sz="11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(ПО ГОСУДАРСТВЕННОМУ ЗАДАНИЮ) </a:t>
            </a:r>
          </a:p>
          <a:p>
            <a:r>
              <a:rPr lang="ru-RU" sz="1400" b="1" dirty="0">
                <a:solidFill>
                  <a:srgbClr val="0070C0"/>
                </a:solidFill>
                <a:latin typeface="Arial Black" panose="020B0A04020102020204" pitchFamily="34" charset="0"/>
                <a:cs typeface="Inconsolata Bold" pitchFamily="34" charset="-120"/>
              </a:rPr>
              <a:t>ПЛАН: 13 000 ПОСЕЩЕНИЙ</a:t>
            </a:r>
          </a:p>
          <a:p>
            <a:r>
              <a:rPr lang="ru-RU" sz="1400" b="1" dirty="0">
                <a:solidFill>
                  <a:srgbClr val="0070C0"/>
                </a:solidFill>
                <a:latin typeface="Arial Black" panose="020B0A04020102020204" pitchFamily="34" charset="0"/>
                <a:cs typeface="Inconsolata Bold" pitchFamily="34" charset="-120"/>
              </a:rPr>
              <a:t>ФАКТ: 13 044 ПОСЕЩЕНИЙ</a:t>
            </a:r>
          </a:p>
          <a:p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  <a:cs typeface="Inconsolata Bold" pitchFamily="34" charset="-120"/>
              </a:rPr>
              <a:t>ИСПОЛНЕНО: 100,3 %</a:t>
            </a:r>
            <a:endParaRPr lang="en-US" sz="1600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571A1DF-D7C6-1CE7-13A0-B73269D2EB2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8172" y="3062972"/>
            <a:ext cx="2678999" cy="168601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D768019-AD02-6CD4-FF61-403D76E8BED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605"/>
          <a:stretch/>
        </p:blipFill>
        <p:spPr>
          <a:xfrm>
            <a:off x="6518610" y="3083959"/>
            <a:ext cx="2678999" cy="166503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3FDB226-9BB2-027C-7F3A-C23BC1BEAF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8172" y="4830094"/>
            <a:ext cx="2678999" cy="182896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9B2BB0C-376D-EB84-F4B9-76A3804A94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610" y="4830093"/>
            <a:ext cx="2678999" cy="182896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4346EDE-5E9A-9861-2D07-DEB7919E7E1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609" y="1383863"/>
            <a:ext cx="2678999" cy="165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615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-1" y="2629"/>
            <a:ext cx="12192000" cy="1300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EE522D-8976-984B-CDCF-7B0F12953B01}"/>
              </a:ext>
            </a:extLst>
          </p:cNvPr>
          <p:cNvSpPr txBox="1"/>
          <p:nvPr/>
        </p:nvSpPr>
        <p:spPr>
          <a:xfrm>
            <a:off x="174388" y="248516"/>
            <a:ext cx="61344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РАСПОРЯЖЕНИЕ </a:t>
            </a:r>
            <a:r>
              <a:rPr lang="ru-RU" sz="9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ПРАВИТЕЛЬСТВА </a:t>
            </a:r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РОССИЙСКОЙ ФЕДЕРАЦИИ ОТ 24 НОЯБРЯ 2020 ГОДА № 3081-Р «СТРАТЕГИЯ РАЗВИТИЯ ФИЗИЧЕСКОЙ КУЛЬТУРЫ И СПОРТА В РОССИЙСКОЙ ФЕДЕРАЦИИ НА ПЕРИОД ДО 2030 ГОДА» 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74388" y="791092"/>
            <a:ext cx="584158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«РАЗВИТИЕ ФИЗИЧЕСКОЙ КУЛЬТУРЫ и СПОРТА ГОРОДА БАЙКОНУР»</a:t>
            </a:r>
            <a:endParaRPr lang="ru-KZ" sz="1050" b="1" kern="100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5655365"/>
            <a:ext cx="12192000" cy="12026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Прямоугольник 27"/>
          <p:cNvSpPr/>
          <p:nvPr/>
        </p:nvSpPr>
        <p:spPr>
          <a:xfrm rot="16200000">
            <a:off x="8450316" y="-786750"/>
            <a:ext cx="1459025" cy="60243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295785" y="3581693"/>
            <a:ext cx="3550934" cy="30832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66914" y="1609094"/>
            <a:ext cx="444093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НАПРАВЛЕНИЕ: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C30D12-6F2E-8CA8-F3E4-F9A4844DA40E}"/>
              </a:ext>
            </a:extLst>
          </p:cNvPr>
          <p:cNvSpPr txBox="1"/>
          <p:nvPr/>
        </p:nvSpPr>
        <p:spPr>
          <a:xfrm>
            <a:off x="6118074" y="248516"/>
            <a:ext cx="6096000" cy="82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ЦЕЛЬЮ СТРАТЕГИИ ЯВЛЯЕТСЯ ФОРМИРОВАНИЕ ПРИОРИТЕТОВ ГОСУДАРСТВЕННОЙ ПОЛИТИКИ В СФЕРЕ ФИЗИЧЕСКОЙ КУЛЬТУРЫ И СПОРТА, ОСНОВНЫХ НАПРАВЛЕНИЙ И МЕХАНИЗМОВ, СПОСОБСТВУЮЩИХ СОЗДАНИЮ УСЛОВИЙ, ОБЕСПЕЧИВАЮЩИХ РАВНЫЕ ВОЗМОЖНОСТИ ГРАЖДАНАМ СТРАНЫ ВЕСТИ ЗДОРОВЫЙ ОБРАЗ ЖИЗНИ, СИСТЕМАТИЧЕСКИ ЗАНИМАТЬСЯ ФИЗИЧЕСКОЙ КУЛЬТУРОЙ И СПОРТОМ</a:t>
            </a:r>
            <a:r>
              <a:rPr lang="ru-KZ" sz="900" dirty="0">
                <a:solidFill>
                  <a:schemeClr val="bg1"/>
                </a:solidFill>
                <a:effectLst/>
                <a:latin typeface="+mj-lt"/>
              </a:rPr>
              <a:t> </a:t>
            </a:r>
            <a:endParaRPr lang="ru-KZ" sz="9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2BD6517-0907-6560-CD6A-89F58CE99228}"/>
              </a:ext>
            </a:extLst>
          </p:cNvPr>
          <p:cNvSpPr/>
          <p:nvPr/>
        </p:nvSpPr>
        <p:spPr>
          <a:xfrm>
            <a:off x="174388" y="1579000"/>
            <a:ext cx="5842322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КОЛИЧЕСТВО ТРЕНИРОВОЧНЫХ СЕКЦИЙ:</a:t>
            </a:r>
            <a:endParaRPr lang="ru-RU" sz="700" b="1" dirty="0">
              <a:solidFill>
                <a:srgbClr val="0070C0"/>
              </a:solidFill>
              <a:latin typeface="Arial Black" panose="020B0A04020102020204" pitchFamily="34" charset="0"/>
              <a:cs typeface="Inconsolata Bold" pitchFamily="34" charset="-120"/>
            </a:endParaRPr>
          </a:p>
          <a:p>
            <a:r>
              <a:rPr lang="ru-RU" sz="1200" b="1" dirty="0">
                <a:solidFill>
                  <a:srgbClr val="0070C0"/>
                </a:solidFill>
                <a:latin typeface="Arial Black" panose="020B0A04020102020204" pitchFamily="34" charset="0"/>
                <a:cs typeface="Inconsolata Bold" pitchFamily="34" charset="-120"/>
              </a:rPr>
              <a:t>ГБУ СОК – 6 спортивных секций </a:t>
            </a:r>
          </a:p>
          <a:p>
            <a:r>
              <a:rPr lang="ru-RU" sz="1200" b="1" dirty="0">
                <a:solidFill>
                  <a:srgbClr val="0070C0"/>
                </a:solidFill>
                <a:latin typeface="Arial Black" panose="020B0A04020102020204" pitchFamily="34" charset="0"/>
                <a:cs typeface="Inconsolata Bold" pitchFamily="34" charset="-120"/>
              </a:rPr>
              <a:t>ГБУ «БАССЕЙН «ОРИОН» – 3 спортивных секций</a:t>
            </a:r>
          </a:p>
          <a:p>
            <a:r>
              <a:rPr lang="ru-RU" sz="1200" b="1" dirty="0">
                <a:solidFill>
                  <a:srgbClr val="0070C0"/>
                </a:solidFill>
                <a:latin typeface="Arial Black" panose="020B0A04020102020204" pitchFamily="34" charset="0"/>
                <a:cs typeface="Inconsolata Bold" pitchFamily="34" charset="-120"/>
              </a:rPr>
              <a:t>ГБУ ДО СШ – 5 спортивных секций (на базе ГБУ СОК)</a:t>
            </a:r>
          </a:p>
          <a:p>
            <a:endParaRPr lang="ru-RU" sz="500" b="1" dirty="0">
              <a:solidFill>
                <a:srgbClr val="0070C0"/>
              </a:solidFill>
              <a:latin typeface="Arial Black" panose="020B0A04020102020204" pitchFamily="34" charset="0"/>
              <a:cs typeface="Inconsolata Bold" pitchFamily="34" charset="-12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6488862-BA6E-C632-02F0-FFD7C14F6BA8}"/>
              </a:ext>
            </a:extLst>
          </p:cNvPr>
          <p:cNvSpPr/>
          <p:nvPr/>
        </p:nvSpPr>
        <p:spPr>
          <a:xfrm>
            <a:off x="152435" y="2478597"/>
            <a:ext cx="56891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КОЛИЧЕСТВО УЧАСТНИКОВ В СПОРТИВНЫХ СЕКЦИЯХ:</a:t>
            </a:r>
          </a:p>
          <a:p>
            <a:r>
              <a:rPr lang="ru-RU" sz="1200" b="1" dirty="0">
                <a:solidFill>
                  <a:srgbClr val="0070C0"/>
                </a:solidFill>
                <a:latin typeface="Arial Black" panose="020B0A04020102020204" pitchFamily="34" charset="0"/>
                <a:cs typeface="Inconsolata Bold" pitchFamily="34" charset="-120"/>
              </a:rPr>
              <a:t>ГБУ СОК – 341 чел.</a:t>
            </a:r>
          </a:p>
          <a:p>
            <a:r>
              <a:rPr lang="ru-RU" sz="1200" b="1" dirty="0">
                <a:solidFill>
                  <a:srgbClr val="0070C0"/>
                </a:solidFill>
                <a:latin typeface="Arial Black" panose="020B0A04020102020204" pitchFamily="34" charset="0"/>
                <a:cs typeface="Inconsolata Bold" pitchFamily="34" charset="-120"/>
              </a:rPr>
              <a:t>ГБУ «БАССЕЙН «ОРИОН»» – 355 чел.</a:t>
            </a:r>
          </a:p>
          <a:p>
            <a:r>
              <a:rPr lang="ru-RU" sz="1200" b="1" dirty="0">
                <a:solidFill>
                  <a:srgbClr val="0070C0"/>
                </a:solidFill>
                <a:latin typeface="Arial Black" panose="020B0A04020102020204" pitchFamily="34" charset="0"/>
                <a:cs typeface="Inconsolata Bold" pitchFamily="34" charset="-120"/>
              </a:rPr>
              <a:t>ГБУ ДО СШ – 471 чел. (на базе ГБУ СОК)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38F991-679A-9BFE-768D-9E7E7E06FA25}"/>
              </a:ext>
            </a:extLst>
          </p:cNvPr>
          <p:cNvSpPr txBox="1"/>
          <p:nvPr/>
        </p:nvSpPr>
        <p:spPr>
          <a:xfrm>
            <a:off x="6166914" y="1933660"/>
            <a:ext cx="5862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</a:rPr>
              <a:t>СОВЕРШЕНСТВОВАНИЕ СИСТЕМЫ СПОРТИВНОЙ ПОДГОТОВКИ ДЕТЕЙ И МОЛОДЕЖИ, А ТАКЖЕ ФОРМИРОВАНИЕ УСЛОВИЙ ДЛЯ РАЗВИТИЯ ШКОЛЬНОГО И СТУДЕНЧЕСКОГО СПОРТА</a:t>
            </a:r>
            <a:endParaRPr lang="ru-RU" sz="12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EC55C24-0A73-62C5-2E6B-483358149766}"/>
              </a:ext>
            </a:extLst>
          </p:cNvPr>
          <p:cNvSpPr/>
          <p:nvPr/>
        </p:nvSpPr>
        <p:spPr>
          <a:xfrm>
            <a:off x="4261781" y="3611881"/>
            <a:ext cx="3550934" cy="305720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9F580879-6B5C-0D2F-BA21-396D141CC41C}"/>
              </a:ext>
            </a:extLst>
          </p:cNvPr>
          <p:cNvSpPr/>
          <p:nvPr/>
        </p:nvSpPr>
        <p:spPr>
          <a:xfrm>
            <a:off x="8226005" y="3581693"/>
            <a:ext cx="3550934" cy="30832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C601CFC9-D553-76E1-B12C-FAE9D168D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005" y="3913371"/>
            <a:ext cx="3550934" cy="251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9576A25-8B4B-07CE-135A-8E573C1B52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1781" y="3917515"/>
            <a:ext cx="3550934" cy="2512626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47A4D10-647F-7A9C-11A9-4E5B14F185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86" y="3889753"/>
            <a:ext cx="3550934" cy="2536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43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-1" y="2629"/>
            <a:ext cx="12192000" cy="1300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EE522D-8976-984B-CDCF-7B0F12953B01}"/>
              </a:ext>
            </a:extLst>
          </p:cNvPr>
          <p:cNvSpPr txBox="1"/>
          <p:nvPr/>
        </p:nvSpPr>
        <p:spPr>
          <a:xfrm>
            <a:off x="156289" y="274013"/>
            <a:ext cx="61344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РАСПОРЯЖЕНИЕ </a:t>
            </a:r>
            <a:r>
              <a:rPr lang="ru-RU" sz="9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ПРАВИТЕЛЬСТВА </a:t>
            </a:r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РОССИЙСКОЙ ФЕДЕРАЦИИ ОТ 24 НОЯБРЯ 2020 ГОДА № 3081-Р «СТРАТЕГИЯ РАЗВИТИЯ ФИЗИЧЕСКОЙ КУЛЬТУРЫ И СПОРТА В РОССИЙСКОЙ ФЕДЕРАЦИИ НА ПЕРИОД ДО 2030 ГОДА» 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49680" y="821885"/>
            <a:ext cx="584158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«РАЗВИТИЕ ФИЗИЧЕСКОЙ КУЛЬТУРЫ и СПОРТА ГОРОДА БАЙКОНУР»</a:t>
            </a:r>
            <a:endParaRPr lang="ru-KZ" sz="1050" b="1" kern="100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5655365"/>
            <a:ext cx="12192000" cy="12026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Прямоугольник 27"/>
          <p:cNvSpPr/>
          <p:nvPr/>
        </p:nvSpPr>
        <p:spPr>
          <a:xfrm rot="16200000">
            <a:off x="2952349" y="-1506071"/>
            <a:ext cx="1202635" cy="71090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32045" y="1531832"/>
            <a:ext cx="444093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НАПРАВЛЕНИЕ: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C30D12-6F2E-8CA8-F3E4-F9A4844DA40E}"/>
              </a:ext>
            </a:extLst>
          </p:cNvPr>
          <p:cNvSpPr txBox="1"/>
          <p:nvPr/>
        </p:nvSpPr>
        <p:spPr>
          <a:xfrm>
            <a:off x="6096000" y="247034"/>
            <a:ext cx="6096000" cy="82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ЦЕЛЬЮ СТРАТЕГИИ ЯВЛЯЕТСЯ ФОРМИРОВАНИЕ ПРИОРИТЕТОВ ГОСУДАРСТВЕННОЙ ПОЛИТИКИ В СФЕРЕ ФИЗИЧЕСКОЙ КУЛЬТУРЫ И СПОРТА, ОСНОВНЫХ НАПРАВЛЕНИЙ И МЕХАНИЗМОВ, СПОСОБСТВУЮЩИХ СОЗДАНИЮ УСЛОВИЙ, ОБЕСПЕЧИВАЮЩИХ РАВНЫЕ ВОЗМОЖНОСТИ ГРАЖДАНАМ СТРАНЫ ВЕСТИ ЗДОРОВЫЙ ОБРАЗ ЖИЗНИ, СИСТЕМАТИЧЕСКИ ЗАНИМАТЬСЯ ФИЗИЧЕСКОЙ КУЛЬТУРОЙ И СПОРТОМ</a:t>
            </a:r>
            <a:r>
              <a:rPr lang="ru-KZ" sz="900" dirty="0">
                <a:solidFill>
                  <a:schemeClr val="bg1"/>
                </a:solidFill>
                <a:effectLst/>
                <a:latin typeface="+mj-lt"/>
              </a:rPr>
              <a:t> </a:t>
            </a:r>
            <a:endParaRPr lang="ru-KZ" sz="9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4589A5-57DE-13D1-BCDA-E632B0B8A248}"/>
              </a:ext>
            </a:extLst>
          </p:cNvPr>
          <p:cNvSpPr txBox="1"/>
          <p:nvPr/>
        </p:nvSpPr>
        <p:spPr>
          <a:xfrm>
            <a:off x="132045" y="1825075"/>
            <a:ext cx="68122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rgbClr val="0070C0"/>
                </a:solidFill>
                <a:effectLst/>
                <a:latin typeface="+mj-lt"/>
                <a:ea typeface="Calibri" panose="020F0502020204030204" pitchFamily="34" charset="0"/>
              </a:rPr>
              <a:t>ПОВЫШЕНИЕ ЭФФЕКТИВНОСТИ ВСЕРОССИЙСКОГО ФИЗКУЛЬТУРНО-СПОРТИВНОГО КОМПЛЕКСА "ГОТОВ К ТРУДУ И ОБОРОНЕ" (ГТО) КАК ИНСТРУМЕНТА ВОВЛЕЧЕНИЯ НАСЕЛЕНИЯ В РЕГУЛЯРНЫЕ ЗАНЯТИЯ ФИЗИЧЕСКОЙ КУЛЬТУРОЙ И СПОРТОМ</a:t>
            </a:r>
            <a:r>
              <a:rPr lang="ru-RU" sz="1100" dirty="0">
                <a:solidFill>
                  <a:srgbClr val="0070C0"/>
                </a:solidFill>
                <a:effectLst/>
                <a:latin typeface="+mj-lt"/>
              </a:rPr>
              <a:t> </a:t>
            </a:r>
            <a:endParaRPr lang="ru-RU" sz="12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8414EF85-CBC9-DC4B-E1B2-05F0679DB76E}"/>
              </a:ext>
            </a:extLst>
          </p:cNvPr>
          <p:cNvSpPr/>
          <p:nvPr/>
        </p:nvSpPr>
        <p:spPr>
          <a:xfrm>
            <a:off x="235263" y="2740877"/>
            <a:ext cx="47298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C00000"/>
                </a:solidFill>
                <a:latin typeface="+mj-lt"/>
                <a:ea typeface="Inconsolata Bold" pitchFamily="34" charset="-122"/>
                <a:cs typeface="Inconsolata Bold" pitchFamily="34" charset="-120"/>
              </a:rPr>
              <a:t>КОЛИЧЕСТВО ФИЗКУЛЬТУРНЫХ И СПОРТИВНЫХ МЕРОПРИЯТИЙ В РАМКАХ ГТО</a:t>
            </a:r>
          </a:p>
          <a:p>
            <a:r>
              <a:rPr lang="ru-RU" sz="1100" b="1" dirty="0">
                <a:solidFill>
                  <a:srgbClr val="0070C0"/>
                </a:solidFill>
                <a:latin typeface="+mj-lt"/>
                <a:cs typeface="Inconsolata Bold" pitchFamily="34" charset="-120"/>
              </a:rPr>
              <a:t>ПЛАН: 6 МЕРОПРИЯТИЙ (ЭСТАФЕТЫ)</a:t>
            </a:r>
          </a:p>
          <a:p>
            <a:r>
              <a:rPr lang="ru-RU" sz="1100" b="1" dirty="0">
                <a:solidFill>
                  <a:srgbClr val="0070C0"/>
                </a:solidFill>
                <a:latin typeface="+mj-lt"/>
                <a:cs typeface="Inconsolata Bold" pitchFamily="34" charset="-120"/>
              </a:rPr>
              <a:t>ФАКТ: 100 %</a:t>
            </a:r>
            <a:endParaRPr lang="en-US" sz="12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80CCBD9-A86B-8131-ADEF-566C3CD4D88F}"/>
              </a:ext>
            </a:extLst>
          </p:cNvPr>
          <p:cNvSpPr/>
          <p:nvPr/>
        </p:nvSpPr>
        <p:spPr>
          <a:xfrm>
            <a:off x="235263" y="3475562"/>
            <a:ext cx="47298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C00000"/>
                </a:solidFill>
                <a:latin typeface="+mj-lt"/>
                <a:ea typeface="Inconsolata Bold" pitchFamily="34" charset="-122"/>
                <a:cs typeface="Inconsolata Bold" pitchFamily="34" charset="-120"/>
              </a:rPr>
              <a:t>КОЛИЧЕСТВО УЧАСТНИКОВ ФИЗКУЛЬТУРНЫХ                         И СПОРТИВНЫХ МЕРОПРИЯТИЙ В РАМКАХ ГТО (ЭСТАФЕТЫ)</a:t>
            </a:r>
          </a:p>
          <a:p>
            <a:r>
              <a:rPr lang="ru-RU" sz="1100" b="1" dirty="0">
                <a:solidFill>
                  <a:srgbClr val="0070C0"/>
                </a:solidFill>
                <a:latin typeface="+mj-lt"/>
                <a:cs typeface="Inconsolata Bold" pitchFamily="34" charset="-120"/>
              </a:rPr>
              <a:t>ПЛАН: 500 чел.  ФАКТ: 471 чел.</a:t>
            </a:r>
            <a:endParaRPr lang="en-US" sz="11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3D183D8E-73CA-E9AC-994D-09D364451EA2}"/>
              </a:ext>
            </a:extLst>
          </p:cNvPr>
          <p:cNvSpPr/>
          <p:nvPr/>
        </p:nvSpPr>
        <p:spPr>
          <a:xfrm>
            <a:off x="4596392" y="2809099"/>
            <a:ext cx="398777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C00000"/>
                </a:solidFill>
                <a:latin typeface="+mj-lt"/>
                <a:ea typeface="Inconsolata Bold" pitchFamily="34" charset="-122"/>
                <a:cs typeface="Inconsolata Bold" pitchFamily="34" charset="-120"/>
              </a:rPr>
              <a:t>КОЛИЧЕСТВО ПРОВЕДЕННЫХ ТЕСТИРОВАНИЙ </a:t>
            </a:r>
          </a:p>
          <a:p>
            <a:r>
              <a:rPr lang="ru-RU" sz="1100" b="1" dirty="0">
                <a:solidFill>
                  <a:srgbClr val="C00000"/>
                </a:solidFill>
                <a:latin typeface="+mj-lt"/>
                <a:ea typeface="Inconsolata Bold" pitchFamily="34" charset="-122"/>
                <a:cs typeface="Inconsolata Bold" pitchFamily="34" charset="-120"/>
              </a:rPr>
              <a:t>В РАМКАХ ГТО</a:t>
            </a:r>
          </a:p>
          <a:p>
            <a:r>
              <a:rPr lang="ru-RU" sz="1100" b="1" dirty="0">
                <a:solidFill>
                  <a:srgbClr val="0070C0"/>
                </a:solidFill>
                <a:latin typeface="+mj-lt"/>
                <a:cs typeface="Inconsolata Bold" pitchFamily="34" charset="-120"/>
              </a:rPr>
              <a:t>ПЛАН: 25 МЕРОПРИЯТИЙ, 507 ЧЕЛОВЕК</a:t>
            </a:r>
          </a:p>
          <a:p>
            <a:r>
              <a:rPr lang="ru-RU" sz="1100" b="1" dirty="0">
                <a:solidFill>
                  <a:srgbClr val="0070C0"/>
                </a:solidFill>
                <a:latin typeface="+mj-lt"/>
                <a:cs typeface="Inconsolata Bold" pitchFamily="34" charset="-120"/>
              </a:rPr>
              <a:t>ФАКТ: 100 %</a:t>
            </a:r>
            <a:endParaRPr lang="en-US" sz="11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C76FD42-361D-C9D0-B723-3D6C2B714F6B}"/>
              </a:ext>
            </a:extLst>
          </p:cNvPr>
          <p:cNvSpPr/>
          <p:nvPr/>
        </p:nvSpPr>
        <p:spPr>
          <a:xfrm>
            <a:off x="4572979" y="3514280"/>
            <a:ext cx="472987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C00000"/>
                </a:solidFill>
                <a:latin typeface="+mj-lt"/>
                <a:ea typeface="Inconsolata Bold" pitchFamily="34" charset="-122"/>
                <a:cs typeface="Inconsolata Bold" pitchFamily="34" charset="-120"/>
              </a:rPr>
              <a:t>КОЛИЧЕСТВО ВЫПОЛНИВШИХ НОРМЫ ГТО</a:t>
            </a:r>
          </a:p>
          <a:p>
            <a:r>
              <a:rPr lang="ru-RU" sz="1100" b="1" dirty="0">
                <a:solidFill>
                  <a:srgbClr val="0070C0"/>
                </a:solidFill>
                <a:latin typeface="+mj-lt"/>
                <a:cs typeface="Inconsolata Bold" pitchFamily="34" charset="-120"/>
              </a:rPr>
              <a:t>ПЛАН: 250 чел. </a:t>
            </a:r>
          </a:p>
          <a:p>
            <a:r>
              <a:rPr lang="ru-RU" sz="1100" b="1" dirty="0">
                <a:solidFill>
                  <a:srgbClr val="0070C0"/>
                </a:solidFill>
                <a:latin typeface="+mj-lt"/>
                <a:cs typeface="Inconsolata Bold" pitchFamily="34" charset="-120"/>
              </a:rPr>
              <a:t>ФАКТ: 164 чел.</a:t>
            </a:r>
            <a:endParaRPr lang="en-US" sz="1100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4104" name="Picture 8">
            <a:extLst>
              <a:ext uri="{FF2B5EF4-FFF2-40B4-BE49-F238E27FC236}">
                <a16:creationId xmlns:a16="http://schemas.microsoft.com/office/drawing/2014/main" id="{43C7EE28-718A-B390-DDCB-40B2DAF86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3490" y="4342254"/>
            <a:ext cx="3011071" cy="2329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>
            <a:extLst>
              <a:ext uri="{FF2B5EF4-FFF2-40B4-BE49-F238E27FC236}">
                <a16:creationId xmlns:a16="http://schemas.microsoft.com/office/drawing/2014/main" id="{935957C2-906E-C4D6-D8AB-9C77B0BF1C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4" r="14773"/>
          <a:stretch/>
        </p:blipFill>
        <p:spPr bwMode="auto">
          <a:xfrm>
            <a:off x="8734654" y="1620434"/>
            <a:ext cx="3297382" cy="253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263" y="4354621"/>
            <a:ext cx="2835208" cy="2326834"/>
          </a:xfrm>
          <a:prstGeom prst="rect">
            <a:avLst/>
          </a:prstGeom>
        </p:spPr>
      </p:pic>
      <p:pic>
        <p:nvPicPr>
          <p:cNvPr id="1028" name="Picture 4" descr="https://www.ukmpts-baikonur.ru/wp-content/uploads/2025/03/gto2-1024x683.jpe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4" t="14197" r="35109" b="9501"/>
          <a:stretch/>
        </p:blipFill>
        <p:spPr bwMode="auto">
          <a:xfrm>
            <a:off x="9620793" y="4354620"/>
            <a:ext cx="2470159" cy="232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7176" y="4354620"/>
            <a:ext cx="3001001" cy="232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0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-1" y="2629"/>
            <a:ext cx="12192000" cy="1300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EE522D-8976-984B-CDCF-7B0F12953B01}"/>
              </a:ext>
            </a:extLst>
          </p:cNvPr>
          <p:cNvSpPr txBox="1"/>
          <p:nvPr/>
        </p:nvSpPr>
        <p:spPr>
          <a:xfrm>
            <a:off x="174388" y="205572"/>
            <a:ext cx="61344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РАСПОРЯЖЕНИЕ </a:t>
            </a:r>
            <a:r>
              <a:rPr lang="ru-RU" sz="9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ПРАВИТЕЛЬСТВА </a:t>
            </a:r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РОССИЙСКОЙ ФЕДЕРАЦИИ ОТ 24 НОЯБРЯ 2020 ГОДА № 3081-Р «СТРАТЕГИЯ РАЗВИТИЯ ФИЗИЧЕСКОЙ КУЛЬТУРЫ И СПОРТА В РОССИЙСКОЙ ФЕДЕРАЦИИ НА ПЕРИОД ДО 2030 ГОДА» 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74387" y="751689"/>
            <a:ext cx="584158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«РАЗВИТИЕ ФИЗИЧЕСКОЙ КУЛЬТУРЫ и СПОРТА ГОРОДА БАЙКОНУР»</a:t>
            </a:r>
            <a:endParaRPr lang="ru-KZ" sz="1050" b="1" kern="100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6150114"/>
            <a:ext cx="12192000" cy="7078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Прямоугольник 27"/>
          <p:cNvSpPr/>
          <p:nvPr/>
        </p:nvSpPr>
        <p:spPr>
          <a:xfrm rot="16200000">
            <a:off x="2618921" y="-1172643"/>
            <a:ext cx="784830" cy="60243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6124523" y="4040960"/>
            <a:ext cx="3004830" cy="27000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3105126" y="4034027"/>
            <a:ext cx="2962353" cy="26905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48983" y="4024302"/>
            <a:ext cx="2962352" cy="271781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4387" y="1544016"/>
            <a:ext cx="5751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НАПРАВЛЕНИЕ:</a:t>
            </a:r>
          </a:p>
          <a:p>
            <a:pPr algn="just"/>
            <a:r>
              <a:rPr lang="ru-RU" sz="1400" b="1" dirty="0">
                <a:solidFill>
                  <a:srgbClr val="0070C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СПОРТИВНЫЕ ДОСТИЖЕНИЯ ГОРОДА БАЙКОНУР </a:t>
            </a:r>
          </a:p>
          <a:p>
            <a:pPr algn="just"/>
            <a:r>
              <a:rPr lang="ru-RU" sz="1400" b="1" dirty="0">
                <a:solidFill>
                  <a:srgbClr val="0070C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ЗА 2025 год</a:t>
            </a:r>
            <a:endParaRPr lang="en-US" sz="14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C30D12-6F2E-8CA8-F3E4-F9A4844DA40E}"/>
              </a:ext>
            </a:extLst>
          </p:cNvPr>
          <p:cNvSpPr txBox="1"/>
          <p:nvPr/>
        </p:nvSpPr>
        <p:spPr>
          <a:xfrm>
            <a:off x="6095999" y="202146"/>
            <a:ext cx="6096000" cy="82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ЦЕЛЬЮ СТРАТЕГИИ ЯВЛЯЕТСЯ ФОРМИРОВАНИЕ ПРИОРИТЕТОВ ГОСУДАРСТВЕННОЙ ПОЛИТИКИ В СФЕРЕ ФИЗИЧЕСКОЙ КУЛЬТУРЫ И СПОРТА, ОСНОВНЫХ НАПРАВЛЕНИЙ     И МЕХАНИЗМОВ, СПОСОБСТВУЮЩИХ СОЗДАНИЮ УСЛОВИЙ, ОБЕСПЕЧИВАЮЩИХ РАВНЫЕ ВОЗМОЖНОСТИ ГРАЖДАНАМ СТРАНЫ ВЕСТИ ЗДОРОВЫЙ ОБРАЗ ЖИЗНИ, СИСТЕМАТИЧЕСКИ ЗАНИМАТЬСЯ ФИЗИЧЕСКОЙ КУЛЬТУРОЙ И СПОРТОМ</a:t>
            </a:r>
            <a:r>
              <a:rPr lang="ru-KZ" sz="900" dirty="0">
                <a:solidFill>
                  <a:schemeClr val="bg1"/>
                </a:solidFill>
                <a:effectLst/>
                <a:latin typeface="+mj-lt"/>
              </a:rPr>
              <a:t> </a:t>
            </a:r>
            <a:endParaRPr lang="ru-KZ" sz="9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E8054A-1C91-BD5C-DF44-3524D43EBF70}"/>
              </a:ext>
            </a:extLst>
          </p:cNvPr>
          <p:cNvSpPr txBox="1"/>
          <p:nvPr/>
        </p:nvSpPr>
        <p:spPr>
          <a:xfrm>
            <a:off x="6198730" y="1444993"/>
            <a:ext cx="5993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70C0"/>
                </a:solidFill>
                <a:latin typeface="+mj-lt"/>
              </a:rPr>
              <a:t>ГОРОДСКИЕ СОРЕВНОВАНИЯ </a:t>
            </a:r>
          </a:p>
          <a:p>
            <a:r>
              <a:rPr lang="ru-RU" sz="1400" dirty="0">
                <a:solidFill>
                  <a:srgbClr val="0070C0"/>
                </a:solidFill>
                <a:latin typeface="+mj-lt"/>
              </a:rPr>
              <a:t>(ТУРНИРЫ, КУБКИ, ПЕРВЕНСТВА, ЧЕМПИОНАТЫ)</a:t>
            </a:r>
          </a:p>
          <a:p>
            <a:r>
              <a:rPr lang="ru-RU" sz="1600" dirty="0">
                <a:solidFill>
                  <a:srgbClr val="C00000"/>
                </a:solidFill>
                <a:latin typeface="+mj-lt"/>
              </a:rPr>
              <a:t>ОБЩЕЕ КОЛИЧЕСТВО ПРИЗЕРОВ - 4 566 чел.</a:t>
            </a:r>
            <a:endParaRPr sz="20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8586A2-2644-5BB0-846A-9D6FF3EFDB7D}"/>
              </a:ext>
            </a:extLst>
          </p:cNvPr>
          <p:cNvSpPr txBox="1"/>
          <p:nvPr/>
        </p:nvSpPr>
        <p:spPr>
          <a:xfrm>
            <a:off x="339911" y="2804838"/>
            <a:ext cx="54031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КОЛИЧЕСТВО ПРИЗЕРОВ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I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МЕСТ - 1 344 чел.</a:t>
            </a:r>
            <a:endParaRPr sz="14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4217B1-5F1C-1CBA-1D90-DD2B884519E5}"/>
              </a:ext>
            </a:extLst>
          </p:cNvPr>
          <p:cNvSpPr txBox="1"/>
          <p:nvPr/>
        </p:nvSpPr>
        <p:spPr>
          <a:xfrm>
            <a:off x="339911" y="3115876"/>
            <a:ext cx="59610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C00000"/>
                </a:solidFill>
                <a:latin typeface="+mj-lt"/>
              </a:rPr>
              <a:t>КОЛИЧЕСТВО ПРИЗЕРОВ </a:t>
            </a:r>
            <a:r>
              <a:rPr lang="en-US" sz="1400" dirty="0">
                <a:solidFill>
                  <a:srgbClr val="C00000"/>
                </a:solidFill>
                <a:latin typeface="+mj-lt"/>
              </a:rPr>
              <a:t>II</a:t>
            </a:r>
            <a:r>
              <a:rPr lang="ru-RU" sz="1400" dirty="0">
                <a:solidFill>
                  <a:srgbClr val="C00000"/>
                </a:solidFill>
                <a:latin typeface="+mj-lt"/>
              </a:rPr>
              <a:t> МЕСТ - 1 329 </a:t>
            </a:r>
            <a:r>
              <a:rPr lang="ru-RU" sz="1600" dirty="0">
                <a:solidFill>
                  <a:srgbClr val="C00000"/>
                </a:solidFill>
                <a:latin typeface="+mj-lt"/>
              </a:rPr>
              <a:t>чел.</a:t>
            </a:r>
            <a:endParaRPr sz="16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933779-ABDC-FDA9-E05E-6FB56C5CAF61}"/>
              </a:ext>
            </a:extLst>
          </p:cNvPr>
          <p:cNvSpPr txBox="1"/>
          <p:nvPr/>
        </p:nvSpPr>
        <p:spPr>
          <a:xfrm>
            <a:off x="339912" y="3470987"/>
            <a:ext cx="5603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C00000"/>
                </a:solidFill>
                <a:latin typeface="+mj-lt"/>
              </a:rPr>
              <a:t>КОЛИЧЕСТВО ПРИЗЕРОВ </a:t>
            </a:r>
            <a:r>
              <a:rPr lang="en-US" sz="1400" dirty="0">
                <a:solidFill>
                  <a:srgbClr val="C00000"/>
                </a:solidFill>
                <a:latin typeface="+mj-lt"/>
              </a:rPr>
              <a:t>III</a:t>
            </a:r>
            <a:r>
              <a:rPr lang="ru-RU" sz="1400" dirty="0">
                <a:solidFill>
                  <a:srgbClr val="C00000"/>
                </a:solidFill>
                <a:latin typeface="+mj-lt"/>
              </a:rPr>
              <a:t> МЕСТ - 1 753 чел.</a:t>
            </a:r>
            <a:endParaRPr sz="14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90D58E3-FC68-8A79-3FD3-02272CA7F4B4}"/>
              </a:ext>
            </a:extLst>
          </p:cNvPr>
          <p:cNvSpPr txBox="1"/>
          <p:nvPr/>
        </p:nvSpPr>
        <p:spPr>
          <a:xfrm>
            <a:off x="6308789" y="2902841"/>
            <a:ext cx="5227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КОЛИЧЕСТВО ПРИЗЕРОВ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I</a:t>
            </a:r>
            <a:r>
              <a:rPr lang="ru-RU" sz="14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МЕСТ - 46 чел.</a:t>
            </a:r>
            <a:endParaRPr sz="14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6AFF480-B0A9-D146-203D-4829AF9EC137}"/>
              </a:ext>
            </a:extLst>
          </p:cNvPr>
          <p:cNvSpPr txBox="1"/>
          <p:nvPr/>
        </p:nvSpPr>
        <p:spPr>
          <a:xfrm>
            <a:off x="6316609" y="3189685"/>
            <a:ext cx="52273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C00000"/>
                </a:solidFill>
                <a:latin typeface="+mj-lt"/>
              </a:rPr>
              <a:t>КОЛИЧЕСТВО ПРИЗЕРОВ </a:t>
            </a:r>
            <a:r>
              <a:rPr lang="en-US" sz="1400" dirty="0">
                <a:solidFill>
                  <a:srgbClr val="C00000"/>
                </a:solidFill>
                <a:latin typeface="+mj-lt"/>
              </a:rPr>
              <a:t>II</a:t>
            </a:r>
            <a:r>
              <a:rPr lang="ru-RU" sz="1400" dirty="0">
                <a:solidFill>
                  <a:srgbClr val="C00000"/>
                </a:solidFill>
                <a:latin typeface="+mj-lt"/>
              </a:rPr>
              <a:t> МЕСТ - 46 чел.</a:t>
            </a:r>
            <a:endParaRPr sz="14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BA46CD2-0630-1D25-7FD2-9FA7C4F92553}"/>
              </a:ext>
            </a:extLst>
          </p:cNvPr>
          <p:cNvSpPr txBox="1"/>
          <p:nvPr/>
        </p:nvSpPr>
        <p:spPr>
          <a:xfrm>
            <a:off x="6308790" y="3475723"/>
            <a:ext cx="5452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C00000"/>
                </a:solidFill>
                <a:latin typeface="+mj-lt"/>
              </a:rPr>
              <a:t>КОЛИЧЕСТВО ПРИЗЕРОВ </a:t>
            </a:r>
            <a:r>
              <a:rPr lang="en-US" sz="1400" dirty="0">
                <a:solidFill>
                  <a:srgbClr val="C00000"/>
                </a:solidFill>
                <a:latin typeface="+mj-lt"/>
              </a:rPr>
              <a:t>III</a:t>
            </a:r>
            <a:r>
              <a:rPr lang="ru-RU" sz="1400" dirty="0">
                <a:solidFill>
                  <a:srgbClr val="C00000"/>
                </a:solidFill>
                <a:latin typeface="+mj-lt"/>
              </a:rPr>
              <a:t> МЕСТ - 46 чел.</a:t>
            </a:r>
            <a:endParaRPr sz="14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A3A27B0-D909-D31B-3017-9862E9505803}"/>
              </a:ext>
            </a:extLst>
          </p:cNvPr>
          <p:cNvSpPr txBox="1"/>
          <p:nvPr/>
        </p:nvSpPr>
        <p:spPr>
          <a:xfrm>
            <a:off x="339911" y="2456375"/>
            <a:ext cx="352680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ЛИЧНОЕ ПЕРВЕНСТВО:</a:t>
            </a:r>
            <a:endParaRPr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6F95196-414F-BA0E-AE5E-74B9D9F35761}"/>
              </a:ext>
            </a:extLst>
          </p:cNvPr>
          <p:cNvSpPr txBox="1"/>
          <p:nvPr/>
        </p:nvSpPr>
        <p:spPr>
          <a:xfrm>
            <a:off x="6308789" y="2562487"/>
            <a:ext cx="41918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КОМАНДНОЕ ПЕРВЕНСТВО:</a:t>
            </a:r>
            <a:endParaRPr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524" y="4338363"/>
            <a:ext cx="2982270" cy="220990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A7680EB-55BE-13AA-E0F1-2E6318B47432}"/>
              </a:ext>
            </a:extLst>
          </p:cNvPr>
          <p:cNvSpPr/>
          <p:nvPr/>
        </p:nvSpPr>
        <p:spPr>
          <a:xfrm>
            <a:off x="9218022" y="4026498"/>
            <a:ext cx="2876012" cy="27000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4C1543-4DC1-B11E-8BE4-CBF296504E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606" y="4329114"/>
            <a:ext cx="2921428" cy="221107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ECF4D14-7C06-07AC-95E0-BB924BE7E63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5" r="13397"/>
          <a:stretch/>
        </p:blipFill>
        <p:spPr>
          <a:xfrm>
            <a:off x="48981" y="4327080"/>
            <a:ext cx="2962351" cy="221310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9F824449-0556-4371-0401-D45865B637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567" y="4327080"/>
            <a:ext cx="2968640" cy="221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10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-1" y="2629"/>
            <a:ext cx="12192000" cy="1300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EE522D-8976-984B-CDCF-7B0F12953B01}"/>
              </a:ext>
            </a:extLst>
          </p:cNvPr>
          <p:cNvSpPr txBox="1"/>
          <p:nvPr/>
        </p:nvSpPr>
        <p:spPr>
          <a:xfrm>
            <a:off x="174388" y="144863"/>
            <a:ext cx="61344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РАСПОРЯЖЕНИЕ </a:t>
            </a:r>
            <a:r>
              <a:rPr lang="ru-RU" sz="9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ПРАВИТЕЛЬСТВА </a:t>
            </a:r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РОССИЙСКОЙ ФЕДЕРАЦИИ ОТ 24 НОЯБРЯ 2020 ГОДА № 3081-Р «СТРАТЕГИЯ РАЗВИТИЯ ФИЗИЧЕСКОЙ КУЛЬТУРЫ И СПОРТА В РОССИЙСКОЙ ФЕДЕРАЦИИ НА ПЕРИОД ДО 2030 ГОДА» 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95666" y="706372"/>
            <a:ext cx="584158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«РАЗВИТИЕ ФИЗИЧЕСКОЙ КУЛЬТУРЫ и СПОРТА ГОРОДА БАЙКОНУР»</a:t>
            </a:r>
            <a:endParaRPr lang="ru-KZ" sz="1050" b="1" kern="100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6400800"/>
            <a:ext cx="12192000" cy="45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Прямоугольник 27"/>
          <p:cNvSpPr/>
          <p:nvPr/>
        </p:nvSpPr>
        <p:spPr>
          <a:xfrm rot="16200000">
            <a:off x="2618921" y="-1172643"/>
            <a:ext cx="784830" cy="60243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35635" y="1472481"/>
            <a:ext cx="5751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НАПРАВЛЕНИЕ:</a:t>
            </a:r>
          </a:p>
          <a:p>
            <a:r>
              <a:rPr lang="ru-RU" sz="1600" b="1" dirty="0">
                <a:solidFill>
                  <a:srgbClr val="0070C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СПОРТИВНЫЕ ДОСТИЖЕНИЯ ГОРОДА БАЙКОНУР ЗА 2025 год</a:t>
            </a:r>
            <a:endParaRPr lang="en-US" sz="16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C30D12-6F2E-8CA8-F3E4-F9A4844DA40E}"/>
              </a:ext>
            </a:extLst>
          </p:cNvPr>
          <p:cNvSpPr txBox="1"/>
          <p:nvPr/>
        </p:nvSpPr>
        <p:spPr>
          <a:xfrm>
            <a:off x="6096000" y="144863"/>
            <a:ext cx="6096000" cy="82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ЦЕЛЬЮ СТРАТЕГИИ ЯВЛЯЕТСЯ ФОРМИРОВАНИЕ ПРИОРИТЕТОВ ГОСУДАРСТВЕННОЙ ПОЛИТИКИ В СФЕРЕ ФИЗИЧЕСКОЙ КУЛЬТУРЫ И СПОРТА, ОСНОВНЫХ НАПРАВЛЕНИЙ И МЕХАНИЗМОВ, СПОСОБСТВУЮЩИХ СОЗДАНИЮ УСЛОВИЙ, ОБЕСПЕЧИВАЮЩИХ РАВНЫЕ ВОЗМОЖНОСТИ ГРАЖДАНАМ СТРАНЫ ВЕСТИ ЗДОРОВЫЙ ОБРАЗ ЖИЗНИ, СИСТЕМАТИЧЕСКИ ЗАНИМАТЬСЯ ФИЗИЧЕСКОЙ КУЛЬТУРОЙ И СПОРТОМ</a:t>
            </a:r>
            <a:r>
              <a:rPr lang="ru-KZ" sz="900" dirty="0">
                <a:solidFill>
                  <a:schemeClr val="bg1"/>
                </a:solidFill>
                <a:effectLst/>
                <a:latin typeface="+mj-lt"/>
              </a:rPr>
              <a:t> </a:t>
            </a:r>
            <a:endParaRPr lang="ru-KZ" sz="9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FC95F2-A1E9-0899-1FEB-A1D075D263C9}"/>
              </a:ext>
            </a:extLst>
          </p:cNvPr>
          <p:cNvSpPr txBox="1"/>
          <p:nvPr/>
        </p:nvSpPr>
        <p:spPr>
          <a:xfrm>
            <a:off x="6198730" y="1464496"/>
            <a:ext cx="58188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1113"/>
            <a:r>
              <a:rPr lang="ru-RU" sz="1600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ОБЛАСТНЫЕ СОРЕВНОВАНИЯ:</a:t>
            </a:r>
            <a:endParaRPr lang="ru-KZ" sz="1200" dirty="0">
              <a:solidFill>
                <a:srgbClr val="C0000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11113"/>
            <a:r>
              <a:rPr lang="ru-RU" sz="1600" dirty="0">
                <a:solidFill>
                  <a:schemeClr val="accent1">
                    <a:lumMod val="75000"/>
                  </a:schemeClr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ПЕРВЕНСТВО КЫЗЫЛОРДИНСКОЙ ОБЛАСТИ</a:t>
            </a:r>
          </a:p>
          <a:p>
            <a:pPr indent="11113"/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ПРИНЯЛО УЧАСТИЕ 97 ЧЕЛОВЕК</a:t>
            </a:r>
            <a:endParaRPr lang="ru-KZ" sz="1200" dirty="0">
              <a:solidFill>
                <a:schemeClr val="accent1">
                  <a:lumMod val="75000"/>
                </a:schemeClr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209E60A0-A64B-3E4B-D3F7-03035C06F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035542"/>
              </p:ext>
            </p:extLst>
          </p:nvPr>
        </p:nvGraphicFramePr>
        <p:xfrm>
          <a:off x="4128941" y="2407138"/>
          <a:ext cx="8063058" cy="3300666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937514">
                  <a:extLst>
                    <a:ext uri="{9D8B030D-6E8A-4147-A177-3AD203B41FA5}">
                      <a16:colId xmlns:a16="http://schemas.microsoft.com/office/drawing/2014/main" val="3570723979"/>
                    </a:ext>
                  </a:extLst>
                </a:gridCol>
                <a:gridCol w="1650671">
                  <a:extLst>
                    <a:ext uri="{9D8B030D-6E8A-4147-A177-3AD203B41FA5}">
                      <a16:colId xmlns:a16="http://schemas.microsoft.com/office/drawing/2014/main" val="1789275353"/>
                    </a:ext>
                  </a:extLst>
                </a:gridCol>
                <a:gridCol w="1318161">
                  <a:extLst>
                    <a:ext uri="{9D8B030D-6E8A-4147-A177-3AD203B41FA5}">
                      <a16:colId xmlns:a16="http://schemas.microsoft.com/office/drawing/2014/main" val="4047564463"/>
                    </a:ext>
                  </a:extLst>
                </a:gridCol>
                <a:gridCol w="866898">
                  <a:extLst>
                    <a:ext uri="{9D8B030D-6E8A-4147-A177-3AD203B41FA5}">
                      <a16:colId xmlns:a16="http://schemas.microsoft.com/office/drawing/2014/main" val="149015151"/>
                    </a:ext>
                  </a:extLst>
                </a:gridCol>
                <a:gridCol w="982493">
                  <a:extLst>
                    <a:ext uri="{9D8B030D-6E8A-4147-A177-3AD203B41FA5}">
                      <a16:colId xmlns:a16="http://schemas.microsoft.com/office/drawing/2014/main" val="3070823126"/>
                    </a:ext>
                  </a:extLst>
                </a:gridCol>
                <a:gridCol w="1307321">
                  <a:extLst>
                    <a:ext uri="{9D8B030D-6E8A-4147-A177-3AD203B41FA5}">
                      <a16:colId xmlns:a16="http://schemas.microsoft.com/office/drawing/2014/main" val="2724218750"/>
                    </a:ext>
                  </a:extLst>
                </a:gridCol>
              </a:tblGrid>
              <a:tr h="672626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ВИД СПОРТА</a:t>
                      </a:r>
                      <a:endParaRPr lang="ru-K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КОЛИЧЕСТВО СОРЕВНОВАНИЙ</a:t>
                      </a:r>
                      <a:endParaRPr lang="ru-K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КОЛИЧЕСТВО СПОРТСМЕНОВ</a:t>
                      </a:r>
                      <a:endParaRPr lang="ru-K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I </a:t>
                      </a:r>
                      <a:endParaRPr lang="ru-KZ" sz="1400" dirty="0">
                        <a:effectLst/>
                      </a:endParaRPr>
                    </a:p>
                    <a:p>
                      <a:pPr algn="ctr"/>
                      <a:r>
                        <a:rPr lang="ru-RU" sz="1400" dirty="0">
                          <a:effectLst/>
                        </a:rPr>
                        <a:t>МЕСТО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II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u-RU" sz="1400" dirty="0">
                          <a:effectLst/>
                        </a:rPr>
                        <a:t>МЕСТО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effectLst/>
                        </a:rPr>
                        <a:t>III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u-RU" sz="1400" dirty="0">
                          <a:effectLst/>
                        </a:rPr>
                        <a:t>МЕСТО</a:t>
                      </a:r>
                      <a:endParaRPr lang="ru-KZ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60103834"/>
                  </a:ext>
                </a:extLst>
              </a:tr>
              <a:tr h="244591">
                <a:tc>
                  <a:txBody>
                    <a:bodyPr/>
                    <a:lstStyle/>
                    <a:p>
                      <a:pPr lvl="0" algn="l"/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САМБО </a:t>
                      </a:r>
                      <a:endParaRPr lang="ru-KZ" sz="1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ru-KZ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16</a:t>
                      </a:r>
                      <a:endParaRPr lang="ru-KZ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ru-KZ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-</a:t>
                      </a:r>
                      <a:endParaRPr lang="ru-KZ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ru-KZ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37360010"/>
                  </a:ext>
                </a:extLst>
              </a:tr>
              <a:tr h="244591">
                <a:tc>
                  <a:txBody>
                    <a:bodyPr/>
                    <a:lstStyle/>
                    <a:p>
                      <a:pPr lvl="0" algn="l"/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БОКС</a:t>
                      </a:r>
                      <a:endParaRPr lang="ru-KZ" sz="1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ru-KZ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10</a:t>
                      </a:r>
                      <a:endParaRPr lang="ru-KZ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ru-KZ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-</a:t>
                      </a:r>
                      <a:endParaRPr lang="ru-KZ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ru-KZ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3761792"/>
                  </a:ext>
                </a:extLst>
              </a:tr>
              <a:tr h="244591">
                <a:tc>
                  <a:txBody>
                    <a:bodyPr/>
                    <a:lstStyle/>
                    <a:p>
                      <a:pPr lvl="0" algn="l"/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ПАНКРАТИОН</a:t>
                      </a:r>
                      <a:endParaRPr lang="ru-KZ" sz="1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ru-KZ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8</a:t>
                      </a:r>
                      <a:endParaRPr lang="ru-KZ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-</a:t>
                      </a:r>
                      <a:endParaRPr lang="ru-KZ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-</a:t>
                      </a:r>
                      <a:endParaRPr lang="ru-KZ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ru-KZ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1049698"/>
                  </a:ext>
                </a:extLst>
              </a:tr>
              <a:tr h="244591">
                <a:tc>
                  <a:txBody>
                    <a:bodyPr/>
                    <a:lstStyle/>
                    <a:p>
                      <a:pPr lvl="0" algn="l"/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БАСКЕТБОЛ</a:t>
                      </a:r>
                      <a:endParaRPr lang="ru-KZ" sz="1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ru-KZ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29</a:t>
                      </a:r>
                      <a:endParaRPr lang="ru-KZ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-</a:t>
                      </a:r>
                      <a:endParaRPr lang="ru-KZ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-</a:t>
                      </a:r>
                      <a:endParaRPr lang="ru-KZ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-</a:t>
                      </a:r>
                      <a:endParaRPr lang="ru-KZ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1859352"/>
                  </a:ext>
                </a:extLst>
              </a:tr>
              <a:tr h="244591">
                <a:tc>
                  <a:txBody>
                    <a:bodyPr/>
                    <a:lstStyle/>
                    <a:p>
                      <a:pPr lvl="0" algn="l"/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ТХЭКВОНДО </a:t>
                      </a:r>
                      <a:endParaRPr lang="ru-KZ" sz="1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ru-KZ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15</a:t>
                      </a:r>
                      <a:endParaRPr lang="ru-KZ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ru-KZ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ru-KZ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ru-KZ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8342925"/>
                  </a:ext>
                </a:extLst>
              </a:tr>
              <a:tr h="336313">
                <a:tc>
                  <a:txBody>
                    <a:bodyPr/>
                    <a:lstStyle/>
                    <a:p>
                      <a:pPr lvl="0" algn="l"/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ХУДОЖЕСТВЕННАЯ ГИМНАСТИКА </a:t>
                      </a:r>
                      <a:endParaRPr lang="ru-KZ" sz="1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ru-KZ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7</a:t>
                      </a:r>
                      <a:endParaRPr lang="ru-KZ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2</a:t>
                      </a:r>
                      <a:endParaRPr lang="ru-KZ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ru-KZ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-</a:t>
                      </a:r>
                      <a:endParaRPr lang="ru-KZ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0458020"/>
                  </a:ext>
                </a:extLst>
              </a:tr>
              <a:tr h="244591">
                <a:tc>
                  <a:txBody>
                    <a:bodyPr/>
                    <a:lstStyle/>
                    <a:p>
                      <a:pPr lvl="0" algn="l"/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ФУТБОЛ</a:t>
                      </a:r>
                      <a:endParaRPr lang="ru-KZ" sz="1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ru-KZ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12</a:t>
                      </a:r>
                      <a:endParaRPr lang="ru-KZ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-</a:t>
                      </a:r>
                      <a:endParaRPr lang="ru-KZ" sz="1600" b="1" dirty="0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ru-KZ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>
                          <a:solidFill>
                            <a:schemeClr val="tx2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-</a:t>
                      </a:r>
                      <a:endParaRPr lang="ru-KZ" sz="1600" b="1">
                        <a:solidFill>
                          <a:schemeClr val="tx2">
                            <a:lumMod val="50000"/>
                            <a:lumOff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7468340"/>
                  </a:ext>
                </a:extLst>
              </a:tr>
              <a:tr h="733774">
                <a:tc>
                  <a:txBody>
                    <a:bodyPr/>
                    <a:lstStyle/>
                    <a:p>
                      <a:pPr algn="r"/>
                      <a:r>
                        <a:rPr lang="ru-RU" sz="1600" dirty="0">
                          <a:effectLst/>
                        </a:rPr>
                        <a:t> </a:t>
                      </a:r>
                      <a:r>
                        <a:rPr lang="ru-RU" sz="1600" dirty="0">
                          <a:solidFill>
                            <a:srgbClr val="C00000"/>
                          </a:solidFill>
                          <a:effectLst/>
                        </a:rPr>
                        <a:t>ИТОГО:</a:t>
                      </a:r>
                      <a:endParaRPr lang="ru-KZ" sz="16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12</a:t>
                      </a:r>
                      <a:endParaRPr lang="ru-KZ" sz="16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97 чел.</a:t>
                      </a:r>
                      <a:endParaRPr lang="ru-KZ" sz="16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7</a:t>
                      </a:r>
                      <a:endParaRPr lang="ru-KZ" sz="16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3</a:t>
                      </a:r>
                      <a:endParaRPr lang="ru-KZ" sz="16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</a:rPr>
                        <a:t>9</a:t>
                      </a:r>
                      <a:endParaRPr lang="ru-KZ" sz="16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06515271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B9B5E2-2A3E-C190-9490-CFF097CBC9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2697"/>
            <a:ext cx="4128941" cy="329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70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-1" y="2629"/>
            <a:ext cx="12192000" cy="1300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EE522D-8976-984B-CDCF-7B0F12953B01}"/>
              </a:ext>
            </a:extLst>
          </p:cNvPr>
          <p:cNvSpPr txBox="1"/>
          <p:nvPr/>
        </p:nvSpPr>
        <p:spPr>
          <a:xfrm>
            <a:off x="174388" y="144863"/>
            <a:ext cx="61344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РАСПОРЯЖЕНИЕ </a:t>
            </a:r>
            <a:r>
              <a:rPr lang="ru-RU" sz="9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ПРАВИТЕЛЬСТВА </a:t>
            </a:r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РОССИЙСКОЙ ФЕДЕРАЦИИ ОТ 24 НОЯБРЯ 2020 ГОДА № 3081-Р «СТРАТЕГИЯ РАЗВИТИЯ ФИЗИЧЕСКОЙ КУЛЬТУРЫ И СПОРТА В РОССИЙСКОЙ ФЕДЕРАЦИИ НА ПЕРИОД ДО 2030 ГОДА» 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95666" y="706372"/>
            <a:ext cx="584158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«РАЗВИТИЕ ФИЗИЧЕСКОЙ КУЛЬТУРЫ и СПОРТА ГОРОДА БАЙКОНУР»</a:t>
            </a:r>
            <a:endParaRPr lang="ru-KZ" sz="1050" b="1" kern="100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6311852"/>
            <a:ext cx="12192000" cy="5461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Прямоугольник 27"/>
          <p:cNvSpPr/>
          <p:nvPr/>
        </p:nvSpPr>
        <p:spPr>
          <a:xfrm rot="16200000">
            <a:off x="2618921" y="-1172643"/>
            <a:ext cx="784830" cy="602434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35635" y="1472481"/>
            <a:ext cx="5751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НАПРАВЛЕНИЕ:</a:t>
            </a:r>
          </a:p>
          <a:p>
            <a:r>
              <a:rPr lang="ru-RU" sz="1600" b="1" dirty="0">
                <a:solidFill>
                  <a:srgbClr val="0070C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СПОРТИВНЫЕ ДОСТИЖЕНИЯ ГОРОДА БАЙКОНУР ЗА 2025 год</a:t>
            </a:r>
            <a:endParaRPr lang="en-US" sz="16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C30D12-6F2E-8CA8-F3E4-F9A4844DA40E}"/>
              </a:ext>
            </a:extLst>
          </p:cNvPr>
          <p:cNvSpPr txBox="1"/>
          <p:nvPr/>
        </p:nvSpPr>
        <p:spPr>
          <a:xfrm>
            <a:off x="6096000" y="144863"/>
            <a:ext cx="6096000" cy="82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ЦЕЛЬЮ СТРАТЕГИИ ЯВЛЯЕТСЯ ФОРМИРОВАНИЕ ПРИОРИТЕТОВ ГОСУДАРСТВЕННОЙ ПОЛИТИКИ В СФЕРЕ ФИЗИЧЕСКОЙ КУЛЬТУРЫ И СПОРТА, ОСНОВНЫХ НАПРАВЛЕНИЙ И МЕХАНИЗМОВ, СПОСОБСТВУЮЩИХ СОЗДАНИЮ УСЛОВИЙ, ОБЕСПЕЧИВАЮЩИХ РАВНЫЕ ВОЗМОЖНОСТИ ГРАЖДАНАМ СТРАНЫ ВЕСТИ ЗДОРОВЫЙ ОБРАЗ ЖИЗНИ, СИСТЕМАТИЧЕСКИ ЗАНИМАТЬСЯ ФИЗИЧЕСКОЙ КУЛЬТУРОЙ И СПОРТОМ</a:t>
            </a:r>
            <a:r>
              <a:rPr lang="ru-KZ" sz="900" dirty="0">
                <a:solidFill>
                  <a:schemeClr val="bg1"/>
                </a:solidFill>
                <a:effectLst/>
                <a:latin typeface="+mj-lt"/>
              </a:rPr>
              <a:t> </a:t>
            </a:r>
            <a:endParaRPr lang="ru-KZ" sz="9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FC95F2-A1E9-0899-1FEB-A1D075D263C9}"/>
              </a:ext>
            </a:extLst>
          </p:cNvPr>
          <p:cNvSpPr txBox="1"/>
          <p:nvPr/>
        </p:nvSpPr>
        <p:spPr>
          <a:xfrm>
            <a:off x="6096000" y="1801897"/>
            <a:ext cx="58188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1113"/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ПРИНЯЛО УЧАСТИЕ 130 ЧЕЛОВЕК</a:t>
            </a:r>
            <a:endParaRPr lang="ru-KZ" sz="1200" dirty="0">
              <a:solidFill>
                <a:schemeClr val="accent1">
                  <a:lumMod val="75000"/>
                </a:schemeClr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BC87B4-48A2-742A-203E-EF78756DF28C}"/>
              </a:ext>
            </a:extLst>
          </p:cNvPr>
          <p:cNvSpPr txBox="1"/>
          <p:nvPr/>
        </p:nvSpPr>
        <p:spPr>
          <a:xfrm>
            <a:off x="6095999" y="1495169"/>
            <a:ext cx="6394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1113"/>
            <a:r>
              <a:rPr lang="ru-RU" sz="1800" b="1" dirty="0">
                <a:solidFill>
                  <a:srgbClr val="C00000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 ЧЕМПИОНАТАХ РЕСПУБЛИКИ КАЗАХСТАН</a:t>
            </a:r>
            <a:endParaRPr lang="ru-KZ" sz="1400" b="1" dirty="0">
              <a:solidFill>
                <a:srgbClr val="C00000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219A937B-50EE-B66B-A441-52D5B3852A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4432043"/>
              </p:ext>
            </p:extLst>
          </p:nvPr>
        </p:nvGraphicFramePr>
        <p:xfrm>
          <a:off x="132272" y="2450509"/>
          <a:ext cx="7980218" cy="3299601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2517570">
                  <a:extLst>
                    <a:ext uri="{9D8B030D-6E8A-4147-A177-3AD203B41FA5}">
                      <a16:colId xmlns:a16="http://schemas.microsoft.com/office/drawing/2014/main" val="3281966577"/>
                    </a:ext>
                  </a:extLst>
                </a:gridCol>
                <a:gridCol w="1603168">
                  <a:extLst>
                    <a:ext uri="{9D8B030D-6E8A-4147-A177-3AD203B41FA5}">
                      <a16:colId xmlns:a16="http://schemas.microsoft.com/office/drawing/2014/main" val="3476000543"/>
                    </a:ext>
                  </a:extLst>
                </a:gridCol>
                <a:gridCol w="1365663">
                  <a:extLst>
                    <a:ext uri="{9D8B030D-6E8A-4147-A177-3AD203B41FA5}">
                      <a16:colId xmlns:a16="http://schemas.microsoft.com/office/drawing/2014/main" val="897896655"/>
                    </a:ext>
                  </a:extLst>
                </a:gridCol>
                <a:gridCol w="700644">
                  <a:extLst>
                    <a:ext uri="{9D8B030D-6E8A-4147-A177-3AD203B41FA5}">
                      <a16:colId xmlns:a16="http://schemas.microsoft.com/office/drawing/2014/main" val="3155910586"/>
                    </a:ext>
                  </a:extLst>
                </a:gridCol>
                <a:gridCol w="833122">
                  <a:extLst>
                    <a:ext uri="{9D8B030D-6E8A-4147-A177-3AD203B41FA5}">
                      <a16:colId xmlns:a16="http://schemas.microsoft.com/office/drawing/2014/main" val="3340715594"/>
                    </a:ext>
                  </a:extLst>
                </a:gridCol>
                <a:gridCol w="960051">
                  <a:extLst>
                    <a:ext uri="{9D8B030D-6E8A-4147-A177-3AD203B41FA5}">
                      <a16:colId xmlns:a16="http://schemas.microsoft.com/office/drawing/2014/main" val="939881734"/>
                    </a:ext>
                  </a:extLst>
                </a:gridCol>
              </a:tblGrid>
              <a:tr h="47253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ВИД СПОРТА</a:t>
                      </a:r>
                      <a:endParaRPr lang="ru-K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КОЛИЧЕСТВО</a:t>
                      </a:r>
                      <a:endParaRPr lang="ru-KZ" sz="1200" dirty="0">
                        <a:effectLst/>
                      </a:endParaRPr>
                    </a:p>
                    <a:p>
                      <a:pPr algn="ctr"/>
                      <a:r>
                        <a:rPr lang="ru-RU" sz="1200" dirty="0">
                          <a:effectLst/>
                        </a:rPr>
                        <a:t>СОРЕВНОВАНИЙ</a:t>
                      </a:r>
                      <a:endParaRPr lang="ru-K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КОЛИЧЕСТВО</a:t>
                      </a:r>
                      <a:endParaRPr lang="ru-KZ" sz="1200" dirty="0">
                        <a:effectLst/>
                      </a:endParaRPr>
                    </a:p>
                    <a:p>
                      <a:pPr algn="ctr"/>
                      <a:r>
                        <a:rPr lang="ru-RU" sz="1200" dirty="0">
                          <a:effectLst/>
                        </a:rPr>
                        <a:t>СПОРТСМЕНОВ</a:t>
                      </a:r>
                      <a:endParaRPr lang="ru-K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I</a:t>
                      </a:r>
                      <a:r>
                        <a:rPr lang="ru-RU" sz="1200" dirty="0">
                          <a:effectLst/>
                        </a:rPr>
                        <a:t> место</a:t>
                      </a:r>
                      <a:endParaRPr lang="ru-K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II</a:t>
                      </a:r>
                      <a:endParaRPr lang="ru-KZ" sz="1200" dirty="0">
                        <a:effectLst/>
                      </a:endParaRPr>
                    </a:p>
                    <a:p>
                      <a:pPr algn="ctr"/>
                      <a:r>
                        <a:rPr lang="ru-RU" sz="1200" dirty="0">
                          <a:effectLst/>
                        </a:rPr>
                        <a:t>место</a:t>
                      </a:r>
                      <a:endParaRPr lang="ru-K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III</a:t>
                      </a:r>
                      <a:endParaRPr lang="ru-KZ" sz="1200" dirty="0">
                        <a:effectLst/>
                      </a:endParaRPr>
                    </a:p>
                    <a:p>
                      <a:pPr algn="ctr"/>
                      <a:r>
                        <a:rPr lang="ru-RU" sz="1200" dirty="0">
                          <a:effectLst/>
                        </a:rPr>
                        <a:t>место</a:t>
                      </a:r>
                      <a:endParaRPr lang="ru-K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6889208"/>
                  </a:ext>
                </a:extLst>
              </a:tr>
              <a:tr h="236267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БОКС </a:t>
                      </a:r>
                      <a:endParaRPr lang="ru-KZ" sz="1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8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5752670"/>
                  </a:ext>
                </a:extLst>
              </a:tr>
              <a:tr h="236267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КАРАТЭ </a:t>
                      </a:r>
                      <a:endParaRPr lang="ru-KZ" sz="1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32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20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10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7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5378780"/>
                  </a:ext>
                </a:extLst>
              </a:tr>
              <a:tr h="236267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ПАНКРАТИОН</a:t>
                      </a:r>
                      <a:endParaRPr lang="ru-KZ" sz="1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16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8753859"/>
                  </a:ext>
                </a:extLst>
              </a:tr>
              <a:tr h="472534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КЛАССИЧЕСКИЙ И ЭКИПИРОВОЧНЫЙ ЖИМ ШТАНГИ</a:t>
                      </a:r>
                      <a:endParaRPr lang="ru-KZ" sz="1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17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21220264"/>
                  </a:ext>
                </a:extLst>
              </a:tr>
              <a:tr h="236267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САМБО</a:t>
                      </a:r>
                      <a:endParaRPr lang="ru-KZ" sz="1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8266058"/>
                  </a:ext>
                </a:extLst>
              </a:tr>
              <a:tr h="236267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ТХЭКВОНДО </a:t>
                      </a:r>
                      <a:endParaRPr lang="ru-KZ" sz="1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7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5710276"/>
                  </a:ext>
                </a:extLst>
              </a:tr>
              <a:tr h="236267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ФУТЗАЛ </a:t>
                      </a:r>
                      <a:endParaRPr lang="ru-KZ" sz="1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22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4398011"/>
                  </a:ext>
                </a:extLst>
              </a:tr>
              <a:tr h="236267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КИКБОКСИНГ </a:t>
                      </a:r>
                      <a:endParaRPr lang="ru-KZ" sz="1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16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9079971"/>
                  </a:ext>
                </a:extLst>
              </a:tr>
              <a:tr h="236267"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rgbClr val="0070C0"/>
                          </a:solidFill>
                          <a:effectLst/>
                        </a:rPr>
                        <a:t>NOMAD MMA </a:t>
                      </a:r>
                      <a:endParaRPr lang="ru-KZ" sz="1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ru-KZ" sz="160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8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68394257"/>
                  </a:ext>
                </a:extLst>
              </a:tr>
              <a:tr h="236267"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ИТОГО:</a:t>
                      </a:r>
                      <a:endParaRPr lang="ru-KZ" sz="14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24</a:t>
                      </a:r>
                      <a:endParaRPr lang="ru-KZ" sz="14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130 чел.</a:t>
                      </a:r>
                      <a:endParaRPr lang="ru-KZ" sz="14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28</a:t>
                      </a:r>
                      <a:endParaRPr lang="ru-KZ" sz="14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17</a:t>
                      </a:r>
                      <a:endParaRPr lang="ru-KZ" sz="14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12</a:t>
                      </a:r>
                      <a:endParaRPr lang="ru-KZ" sz="14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6106878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2490" y="2434332"/>
            <a:ext cx="4079509" cy="330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47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-1" y="2629"/>
            <a:ext cx="12192000" cy="1300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EE522D-8976-984B-CDCF-7B0F12953B01}"/>
              </a:ext>
            </a:extLst>
          </p:cNvPr>
          <p:cNvSpPr txBox="1"/>
          <p:nvPr/>
        </p:nvSpPr>
        <p:spPr>
          <a:xfrm>
            <a:off x="174388" y="144863"/>
            <a:ext cx="61344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РАСПОРЯЖЕНИЕ </a:t>
            </a:r>
            <a:r>
              <a:rPr lang="ru-RU" sz="9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ПРАВИТЕЛЬСТВА </a:t>
            </a:r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РОССИЙСКОЙ ФЕДЕРАЦИИ ОТ 24 НОЯБРЯ 2020 ГОДА № 3081-Р «СТРАТЕГИЯ РАЗВИТИЯ ФИЗИЧЕСКОЙ КУЛЬТУРЫ И СПОРТА В РОССИЙСКОЙ ФЕДЕРАЦИИ НА ПЕРИОД ДО 2030 ГОДА» 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95666" y="706372"/>
            <a:ext cx="584158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«РАЗВИТИЕ ФИЗИЧЕСКОЙ КУЛЬТУРЫ и СПОРТА ГОРОДА БАЙКОНУР»</a:t>
            </a:r>
            <a:endParaRPr lang="ru-KZ" sz="1050" b="1" kern="100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6531958"/>
            <a:ext cx="12192000" cy="3260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Прямоугольник 27"/>
          <p:cNvSpPr/>
          <p:nvPr/>
        </p:nvSpPr>
        <p:spPr>
          <a:xfrm rot="16200000">
            <a:off x="9077944" y="-971831"/>
            <a:ext cx="754151" cy="54739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783355" y="1495893"/>
            <a:ext cx="54086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НАПРАВЛЕНИЕ:</a:t>
            </a:r>
          </a:p>
          <a:p>
            <a:r>
              <a:rPr lang="ru-RU" sz="1200" b="1" dirty="0">
                <a:solidFill>
                  <a:srgbClr val="0070C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СПОРТИВНЫЕ ДОСТИЖЕНИЯ ГОРОДА БАЙКОНУР </a:t>
            </a:r>
          </a:p>
          <a:p>
            <a:r>
              <a:rPr lang="ru-RU" sz="1200" b="1" dirty="0">
                <a:solidFill>
                  <a:srgbClr val="0070C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ЗА 2025 год</a:t>
            </a:r>
            <a:endParaRPr lang="en-US" sz="12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C30D12-6F2E-8CA8-F3E4-F9A4844DA40E}"/>
              </a:ext>
            </a:extLst>
          </p:cNvPr>
          <p:cNvSpPr txBox="1"/>
          <p:nvPr/>
        </p:nvSpPr>
        <p:spPr>
          <a:xfrm>
            <a:off x="6096000" y="144863"/>
            <a:ext cx="6096000" cy="82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ЦЕЛЬЮ СТРАТЕГИИ ЯВЛЯЕТСЯ ФОРМИРОВАНИЕ ПРИОРИТЕТОВ ГОСУДАРСТВЕННОЙ ПОЛИТИКИ В СФЕРЕ ФИЗИЧЕСКОЙ КУЛЬТУРЫ И СПОРТА, ОСНОВНЫХ НАПРАВЛЕНИЙ И МЕХАНИЗМОВ, СПОСОБСТВУЮЩИХ СОЗДАНИЮ УСЛОВИЙ, ОБЕСПЕЧИВАЮЩИХ РАВНЫЕ ВОЗМОЖНОСТИ ГРАЖДАНАМ СТРАНЫ ВЕСТИ ЗДОРОВЫЙ ОБРАЗ ЖИЗНИ, СИСТЕМАТИЧЕСКИ ЗАНИМАТЬСЯ ФИЗИЧЕСКОЙ КУЛЬТУРОЙ И СПОРТОМ</a:t>
            </a:r>
            <a:r>
              <a:rPr lang="ru-KZ" sz="900" dirty="0">
                <a:solidFill>
                  <a:schemeClr val="bg1"/>
                </a:solidFill>
                <a:effectLst/>
                <a:latin typeface="+mj-lt"/>
              </a:rPr>
              <a:t> </a:t>
            </a:r>
            <a:endParaRPr lang="ru-KZ" sz="9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FC95F2-A1E9-0899-1FEB-A1D075D263C9}"/>
              </a:ext>
            </a:extLst>
          </p:cNvPr>
          <p:cNvSpPr txBox="1"/>
          <p:nvPr/>
        </p:nvSpPr>
        <p:spPr>
          <a:xfrm>
            <a:off x="277117" y="2283841"/>
            <a:ext cx="58188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1113"/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ПРИНЯЛО УЧАСТИЕ 46 ЧЕЛОВЕК</a:t>
            </a:r>
            <a:endParaRPr lang="ru-KZ" sz="1100" dirty="0">
              <a:solidFill>
                <a:schemeClr val="accent1">
                  <a:lumMod val="75000"/>
                </a:schemeClr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BC87B4-48A2-742A-203E-EF78756DF28C}"/>
              </a:ext>
            </a:extLst>
          </p:cNvPr>
          <p:cNvSpPr txBox="1"/>
          <p:nvPr/>
        </p:nvSpPr>
        <p:spPr>
          <a:xfrm>
            <a:off x="301614" y="1942078"/>
            <a:ext cx="6024343" cy="410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1695450" algn="l"/>
              </a:tabLst>
            </a:pPr>
            <a:r>
              <a:rPr lang="ru-RU" b="1" dirty="0">
                <a:solidFill>
                  <a:srgbClr val="C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ВО ВСЕРОССИЙСКИХ СОРЕВНОВАНИЯХ</a:t>
            </a:r>
            <a:endParaRPr lang="ru-KZ" b="1" dirty="0">
              <a:solidFill>
                <a:srgbClr val="C0000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219A937B-50EE-B66B-A441-52D5B3852A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501310"/>
              </p:ext>
            </p:extLst>
          </p:nvPr>
        </p:nvGraphicFramePr>
        <p:xfrm>
          <a:off x="391885" y="2642890"/>
          <a:ext cx="7534811" cy="1365772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867686">
                  <a:extLst>
                    <a:ext uri="{9D8B030D-6E8A-4147-A177-3AD203B41FA5}">
                      <a16:colId xmlns:a16="http://schemas.microsoft.com/office/drawing/2014/main" val="3281966577"/>
                    </a:ext>
                  </a:extLst>
                </a:gridCol>
                <a:gridCol w="1444812">
                  <a:extLst>
                    <a:ext uri="{9D8B030D-6E8A-4147-A177-3AD203B41FA5}">
                      <a16:colId xmlns:a16="http://schemas.microsoft.com/office/drawing/2014/main" val="3476000543"/>
                    </a:ext>
                  </a:extLst>
                </a:gridCol>
                <a:gridCol w="1321475">
                  <a:extLst>
                    <a:ext uri="{9D8B030D-6E8A-4147-A177-3AD203B41FA5}">
                      <a16:colId xmlns:a16="http://schemas.microsoft.com/office/drawing/2014/main" val="897896655"/>
                    </a:ext>
                  </a:extLst>
                </a:gridCol>
                <a:gridCol w="945734">
                  <a:extLst>
                    <a:ext uri="{9D8B030D-6E8A-4147-A177-3AD203B41FA5}">
                      <a16:colId xmlns:a16="http://schemas.microsoft.com/office/drawing/2014/main" val="3155910586"/>
                    </a:ext>
                  </a:extLst>
                </a:gridCol>
                <a:gridCol w="858416">
                  <a:extLst>
                    <a:ext uri="{9D8B030D-6E8A-4147-A177-3AD203B41FA5}">
                      <a16:colId xmlns:a16="http://schemas.microsoft.com/office/drawing/2014/main" val="3340715594"/>
                    </a:ext>
                  </a:extLst>
                </a:gridCol>
                <a:gridCol w="1096688">
                  <a:extLst>
                    <a:ext uri="{9D8B030D-6E8A-4147-A177-3AD203B41FA5}">
                      <a16:colId xmlns:a16="http://schemas.microsoft.com/office/drawing/2014/main" val="939881734"/>
                    </a:ext>
                  </a:extLst>
                </a:gridCol>
              </a:tblGrid>
              <a:tr h="47253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ВИД СПОРТА</a:t>
                      </a:r>
                      <a:endParaRPr lang="ru-K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КОЛИЧЕСТВО</a:t>
                      </a:r>
                      <a:endParaRPr lang="ru-KZ" sz="1100" dirty="0">
                        <a:effectLst/>
                      </a:endParaRPr>
                    </a:p>
                    <a:p>
                      <a:pPr algn="ctr"/>
                      <a:r>
                        <a:rPr lang="ru-RU" sz="1100" dirty="0">
                          <a:effectLst/>
                        </a:rPr>
                        <a:t>СОРЕВНОВАНИЙ</a:t>
                      </a:r>
                      <a:endParaRPr lang="ru-K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КОЛИЧЕСТВО</a:t>
                      </a:r>
                      <a:endParaRPr lang="ru-KZ" sz="1100" dirty="0">
                        <a:effectLst/>
                      </a:endParaRPr>
                    </a:p>
                    <a:p>
                      <a:pPr algn="ctr"/>
                      <a:r>
                        <a:rPr lang="ru-RU" sz="1100" dirty="0">
                          <a:effectLst/>
                        </a:rPr>
                        <a:t>СПОРТСМЕНОВ</a:t>
                      </a:r>
                      <a:endParaRPr lang="ru-K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I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u-RU" sz="1200" dirty="0">
                          <a:effectLst/>
                        </a:rPr>
                        <a:t>место</a:t>
                      </a:r>
                      <a:endParaRPr lang="ru-K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II</a:t>
                      </a:r>
                      <a:endParaRPr lang="ru-KZ" sz="1200" dirty="0">
                        <a:effectLst/>
                      </a:endParaRPr>
                    </a:p>
                    <a:p>
                      <a:pPr algn="ctr"/>
                      <a:r>
                        <a:rPr lang="ru-RU" sz="1200" dirty="0">
                          <a:effectLst/>
                        </a:rPr>
                        <a:t>место</a:t>
                      </a:r>
                      <a:endParaRPr lang="ru-K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III</a:t>
                      </a:r>
                      <a:endParaRPr lang="ru-KZ" sz="1200" dirty="0">
                        <a:effectLst/>
                      </a:endParaRPr>
                    </a:p>
                    <a:p>
                      <a:pPr algn="ctr"/>
                      <a:r>
                        <a:rPr lang="ru-RU" sz="1200" dirty="0">
                          <a:effectLst/>
                        </a:rPr>
                        <a:t>место</a:t>
                      </a:r>
                      <a:endParaRPr lang="ru-K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6889208"/>
                  </a:ext>
                </a:extLst>
              </a:tr>
              <a:tr h="236267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ПЛАВАНИЕ</a:t>
                      </a:r>
                      <a:endParaRPr lang="ru-KZ" sz="1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14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-</a:t>
                      </a:r>
                      <a:r>
                        <a:rPr lang="en-US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5752670"/>
                  </a:ext>
                </a:extLst>
              </a:tr>
              <a:tr h="333066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КАРАТЭ </a:t>
                      </a:r>
                      <a:endParaRPr lang="ru-KZ" sz="1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32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5378780"/>
                  </a:ext>
                </a:extLst>
              </a:tr>
              <a:tr h="316332"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ИТОГО:</a:t>
                      </a:r>
                      <a:endParaRPr lang="ru-KZ" sz="14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ru-KZ" sz="14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46 чел.</a:t>
                      </a:r>
                      <a:endParaRPr lang="ru-KZ" sz="14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ru-KZ" sz="14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ru-KZ" sz="14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ru-KZ" sz="14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6106878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DDFEF11A-9B4F-A12C-5BCA-3A39CFA0A29A}"/>
              </a:ext>
            </a:extLst>
          </p:cNvPr>
          <p:cNvSpPr txBox="1"/>
          <p:nvPr/>
        </p:nvSpPr>
        <p:spPr>
          <a:xfrm>
            <a:off x="339476" y="4293120"/>
            <a:ext cx="6024343" cy="410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tabLst>
                <a:tab pos="1695450" algn="l"/>
              </a:tabLst>
            </a:pPr>
            <a:r>
              <a:rPr lang="ru-RU" b="1" dirty="0">
                <a:solidFill>
                  <a:srgbClr val="C0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В МЕЖДУНАРОДНЫХ СОРЕВНОВАНИЯХ</a:t>
            </a:r>
            <a:endParaRPr lang="ru-KZ" b="1" dirty="0">
              <a:solidFill>
                <a:srgbClr val="C00000"/>
              </a:solidFill>
              <a:effectLst/>
              <a:latin typeface="+mj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A48E66-7DD7-E45F-BA67-1BD718721C05}"/>
              </a:ext>
            </a:extLst>
          </p:cNvPr>
          <p:cNvSpPr txBox="1"/>
          <p:nvPr/>
        </p:nvSpPr>
        <p:spPr>
          <a:xfrm>
            <a:off x="339476" y="4576517"/>
            <a:ext cx="58188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1113"/>
            <a:r>
              <a:rPr lang="ru-RU" sz="1400" dirty="0">
                <a:solidFill>
                  <a:schemeClr val="accent1">
                    <a:lumMod val="75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ПРИНЯЛО УЧАСТИЕ 46 ЧЕЛОВЕК</a:t>
            </a:r>
            <a:endParaRPr lang="ru-KZ" sz="1100" dirty="0">
              <a:solidFill>
                <a:schemeClr val="accent1">
                  <a:lumMod val="75000"/>
                </a:schemeClr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8E6D1B11-4B43-5055-E73E-EA6D3F59AA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908367"/>
              </p:ext>
            </p:extLst>
          </p:nvPr>
        </p:nvGraphicFramePr>
        <p:xfrm>
          <a:off x="391885" y="4969608"/>
          <a:ext cx="7534812" cy="1365772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885306">
                  <a:extLst>
                    <a:ext uri="{9D8B030D-6E8A-4147-A177-3AD203B41FA5}">
                      <a16:colId xmlns:a16="http://schemas.microsoft.com/office/drawing/2014/main" val="3281966577"/>
                    </a:ext>
                  </a:extLst>
                </a:gridCol>
                <a:gridCol w="1471242">
                  <a:extLst>
                    <a:ext uri="{9D8B030D-6E8A-4147-A177-3AD203B41FA5}">
                      <a16:colId xmlns:a16="http://schemas.microsoft.com/office/drawing/2014/main" val="3476000543"/>
                    </a:ext>
                  </a:extLst>
                </a:gridCol>
                <a:gridCol w="1303856">
                  <a:extLst>
                    <a:ext uri="{9D8B030D-6E8A-4147-A177-3AD203B41FA5}">
                      <a16:colId xmlns:a16="http://schemas.microsoft.com/office/drawing/2014/main" val="897896655"/>
                    </a:ext>
                  </a:extLst>
                </a:gridCol>
                <a:gridCol w="757645">
                  <a:extLst>
                    <a:ext uri="{9D8B030D-6E8A-4147-A177-3AD203B41FA5}">
                      <a16:colId xmlns:a16="http://schemas.microsoft.com/office/drawing/2014/main" val="3155910586"/>
                    </a:ext>
                  </a:extLst>
                </a:gridCol>
                <a:gridCol w="977892">
                  <a:extLst>
                    <a:ext uri="{9D8B030D-6E8A-4147-A177-3AD203B41FA5}">
                      <a16:colId xmlns:a16="http://schemas.microsoft.com/office/drawing/2014/main" val="3340715594"/>
                    </a:ext>
                  </a:extLst>
                </a:gridCol>
                <a:gridCol w="1138871">
                  <a:extLst>
                    <a:ext uri="{9D8B030D-6E8A-4147-A177-3AD203B41FA5}">
                      <a16:colId xmlns:a16="http://schemas.microsoft.com/office/drawing/2014/main" val="939881734"/>
                    </a:ext>
                  </a:extLst>
                </a:gridCol>
              </a:tblGrid>
              <a:tr h="47253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effectLst/>
                        </a:rPr>
                        <a:t>ВИД СПОРТА</a:t>
                      </a:r>
                      <a:endParaRPr lang="ru-K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КОЛИЧЕСТВО</a:t>
                      </a:r>
                      <a:endParaRPr lang="ru-KZ" sz="1100" dirty="0">
                        <a:effectLst/>
                      </a:endParaRPr>
                    </a:p>
                    <a:p>
                      <a:pPr algn="ctr"/>
                      <a:r>
                        <a:rPr lang="ru-RU" sz="1100" dirty="0">
                          <a:effectLst/>
                        </a:rPr>
                        <a:t>СОРЕВНОВАНИЙ</a:t>
                      </a:r>
                      <a:endParaRPr lang="ru-K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</a:rPr>
                        <a:t>КОЛИЧЕСТВО</a:t>
                      </a:r>
                      <a:endParaRPr lang="ru-KZ" sz="1100" dirty="0">
                        <a:effectLst/>
                      </a:endParaRPr>
                    </a:p>
                    <a:p>
                      <a:pPr algn="ctr"/>
                      <a:r>
                        <a:rPr lang="ru-RU" sz="1100" dirty="0">
                          <a:effectLst/>
                        </a:rPr>
                        <a:t>СПОРТСМЕНОВ</a:t>
                      </a:r>
                      <a:endParaRPr lang="ru-KZ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I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</a:p>
                    <a:p>
                      <a:pPr algn="ctr"/>
                      <a:r>
                        <a:rPr lang="ru-RU" sz="1200" dirty="0">
                          <a:effectLst/>
                        </a:rPr>
                        <a:t>место</a:t>
                      </a:r>
                      <a:endParaRPr lang="ru-K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II</a:t>
                      </a:r>
                      <a:endParaRPr lang="ru-KZ" sz="1200" dirty="0">
                        <a:effectLst/>
                      </a:endParaRPr>
                    </a:p>
                    <a:p>
                      <a:pPr algn="ctr"/>
                      <a:r>
                        <a:rPr lang="ru-RU" sz="1200" dirty="0">
                          <a:effectLst/>
                        </a:rPr>
                        <a:t>место</a:t>
                      </a:r>
                      <a:endParaRPr lang="ru-K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effectLst/>
                        </a:rPr>
                        <a:t>III</a:t>
                      </a:r>
                      <a:endParaRPr lang="ru-KZ" sz="1200" dirty="0">
                        <a:effectLst/>
                      </a:endParaRPr>
                    </a:p>
                    <a:p>
                      <a:pPr algn="ctr"/>
                      <a:r>
                        <a:rPr lang="ru-RU" sz="1200" dirty="0">
                          <a:effectLst/>
                        </a:rPr>
                        <a:t>место</a:t>
                      </a:r>
                      <a:endParaRPr lang="ru-K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6889208"/>
                  </a:ext>
                </a:extLst>
              </a:tr>
              <a:tr h="236267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БАСКЕТБОЛ</a:t>
                      </a:r>
                      <a:endParaRPr lang="ru-KZ" sz="1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29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-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1</a:t>
                      </a:r>
                      <a:r>
                        <a:rPr lang="en-US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15752670"/>
                  </a:ext>
                </a:extLst>
              </a:tr>
              <a:tr h="333066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0070C0"/>
                          </a:solidFill>
                          <a:effectLst/>
                        </a:rPr>
                        <a:t>КАРАТЭ</a:t>
                      </a:r>
                      <a:endParaRPr lang="ru-KZ" sz="14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2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17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solidFill>
                            <a:srgbClr val="0070C0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ru-KZ" sz="1600" dirty="0">
                        <a:solidFill>
                          <a:srgbClr val="0070C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5378780"/>
                  </a:ext>
                </a:extLst>
              </a:tr>
              <a:tr h="316332">
                <a:tc>
                  <a:txBody>
                    <a:bodyPr/>
                    <a:lstStyle/>
                    <a:p>
                      <a:pPr algn="r"/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ИТОГО:</a:t>
                      </a:r>
                      <a:endParaRPr lang="ru-KZ" sz="14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5</a:t>
                      </a:r>
                      <a:endParaRPr lang="ru-KZ" sz="14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46 чел.</a:t>
                      </a:r>
                      <a:endParaRPr lang="ru-KZ" sz="14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4</a:t>
                      </a:r>
                      <a:endParaRPr lang="ru-KZ" sz="14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3</a:t>
                      </a:r>
                      <a:endParaRPr lang="ru-KZ" sz="14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+mj-lt"/>
                        </a:rPr>
                        <a:t>6</a:t>
                      </a:r>
                      <a:endParaRPr lang="ru-KZ" sz="1400" b="1" dirty="0">
                        <a:solidFill>
                          <a:srgbClr val="C00000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6106878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6696" y="2642889"/>
            <a:ext cx="2861388" cy="18556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6696" y="4509327"/>
            <a:ext cx="2861388" cy="2022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99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-1" y="2629"/>
            <a:ext cx="12192000" cy="11192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EE522D-8976-984B-CDCF-7B0F12953B01}"/>
              </a:ext>
            </a:extLst>
          </p:cNvPr>
          <p:cNvSpPr txBox="1"/>
          <p:nvPr/>
        </p:nvSpPr>
        <p:spPr>
          <a:xfrm>
            <a:off x="174387" y="211863"/>
            <a:ext cx="61344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РАСПОРЯЖЕНИЕ </a:t>
            </a:r>
            <a:r>
              <a:rPr lang="ru-RU" sz="9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ПРАВИТЕЛЬСТВА </a:t>
            </a:r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РОССИЙСКОЙ ФЕДЕРАЦИИ ОТ 24 НОЯБРЯ 2020 ГОДА № 3081-Р «СТРАТЕГИЯ РАЗВИТИЯ ФИЗИЧЕСКОЙ КУЛЬТУРЫ И СПОРТА В РОССИЙСКОЙ ФЕДЕРАЦИИ НА ПЕРИОД ДО 2030 ГОДА» 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65093" y="688784"/>
            <a:ext cx="584158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«РАЗВИТИЕ ФИЗИЧЕСКОЙ КУЛЬТУРЫ и СПОРТА ГОРОДА БАЙКОНУР»</a:t>
            </a:r>
            <a:endParaRPr lang="ru-KZ" sz="1050" b="1" kern="100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6481752"/>
            <a:ext cx="12192000" cy="376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Прямоугольник 27"/>
          <p:cNvSpPr/>
          <p:nvPr/>
        </p:nvSpPr>
        <p:spPr>
          <a:xfrm rot="16200000">
            <a:off x="1924596" y="-665405"/>
            <a:ext cx="442484" cy="4291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4387" y="1356469"/>
            <a:ext cx="38705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ГОРДОСТЬ ГОРОДА БАЙКОНУР</a:t>
            </a:r>
            <a:endParaRPr lang="en-US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C30D12-6F2E-8CA8-F3E4-F9A4844DA40E}"/>
              </a:ext>
            </a:extLst>
          </p:cNvPr>
          <p:cNvSpPr txBox="1"/>
          <p:nvPr/>
        </p:nvSpPr>
        <p:spPr>
          <a:xfrm>
            <a:off x="6096000" y="211090"/>
            <a:ext cx="6096000" cy="82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ЦЕЛЬЮ СТРАТЕГИИ ЯВЛЯЕТСЯ ФОРМИРОВАНИЕ ПРИОРИТЕТОВ ГОСУДАРСТВЕННОЙ ПОЛИТИКИ В СФЕРЕ ФИЗИЧЕСКОЙ КУЛЬТУРЫ И СПОРТА, ОСНОВНЫХ НАПРАВЛЕНИЙ        И МЕХАНИЗМОВ, СПОСОБСТВУЮЩИХ СОЗДАНИЮ УСЛОВИЙ, ОБЕСПЕЧИВАЮЩИХ РАВНЫЕ ВОЗМОЖНОСТИ ГРАЖДАНАМ СТРАНЫ ВЕСТИ ЗДОРОВЫЙ ОБРАЗ ЖИЗНИ, СИСТЕМАТИЧЕСКИ ЗАНИМАТЬСЯ ФИЗИЧЕСКОЙ КУЛЬТУРОЙ И СПОРТОМ</a:t>
            </a:r>
            <a:r>
              <a:rPr lang="ru-KZ" sz="900" dirty="0">
                <a:solidFill>
                  <a:schemeClr val="bg1"/>
                </a:solidFill>
                <a:effectLst/>
                <a:latin typeface="+mj-lt"/>
              </a:rPr>
              <a:t> </a:t>
            </a:r>
            <a:endParaRPr lang="ru-KZ" sz="9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5867" y="1934845"/>
            <a:ext cx="320127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ВЫПУСКНИК ГБУ ДО СШ </a:t>
            </a:r>
          </a:p>
          <a:p>
            <a:pPr algn="ctr"/>
            <a:r>
              <a:rPr lang="ru-RU" sz="1100" b="1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ТУМЫРЗАЕВ НУРЖАН</a:t>
            </a:r>
            <a:endParaRPr lang="ru-RU" sz="11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67" y="2409204"/>
            <a:ext cx="3024070" cy="323403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338343" y="2409204"/>
            <a:ext cx="245605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ДВУХКРАТНЫЙ </a:t>
            </a:r>
          </a:p>
          <a:p>
            <a:pPr algn="ctr"/>
            <a:r>
              <a:rPr lang="ru-RU" sz="105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ЧЕМПИОН МИРА ПО САМБО </a:t>
            </a:r>
          </a:p>
          <a:p>
            <a:pPr algn="ctr"/>
            <a:endParaRPr lang="ru-RU" sz="500" dirty="0">
              <a:solidFill>
                <a:srgbClr val="0070C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2023 г. КИРГИЗИЯ, </a:t>
            </a:r>
          </a:p>
          <a:p>
            <a:pPr algn="ctr"/>
            <a:r>
              <a:rPr lang="ru-RU" sz="100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ГОРОД БИШКЕК</a:t>
            </a:r>
          </a:p>
          <a:p>
            <a:pPr algn="ctr"/>
            <a:r>
              <a:rPr lang="ru-RU" sz="100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2024 г. РЕСПУБЛИКА КИПР, </a:t>
            </a:r>
          </a:p>
          <a:p>
            <a:pPr algn="ctr"/>
            <a:r>
              <a:rPr lang="ru-RU" sz="100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ГОРОД ЛАРНАКА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331430" y="3554609"/>
            <a:ext cx="25603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БРОНЗОВЫЙ ПРИЗЕР </a:t>
            </a:r>
          </a:p>
          <a:p>
            <a:pPr algn="ctr"/>
            <a:r>
              <a:rPr lang="ru-RU" sz="10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ЧЕМПИОНАТА МИРА ПО САМБО </a:t>
            </a:r>
            <a:endParaRPr lang="ru-RU" sz="1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310613" y="3930512"/>
            <a:ext cx="2785386" cy="407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2025 г. </a:t>
            </a:r>
            <a:r>
              <a:rPr lang="ru-RU" sz="100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РЕСПУБЛИКА ИНДОНЕЗИЯ, </a:t>
            </a:r>
          </a:p>
          <a:p>
            <a:pPr algn="ctr"/>
            <a:r>
              <a:rPr lang="ru-RU" sz="100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ГОРОД ДЖАКАРТА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422897" y="1960384"/>
            <a:ext cx="219162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100" b="1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ВЫПУСКНИК ГБУ ДО СШ </a:t>
            </a:r>
          </a:p>
          <a:p>
            <a:r>
              <a:rPr lang="ru-RU" sz="1100" b="1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ТИЛЕКТЕСОВ НУРАСЫЛ</a:t>
            </a:r>
            <a:endParaRPr lang="ru-RU" sz="11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90"/>
          <a:stretch/>
        </p:blipFill>
        <p:spPr>
          <a:xfrm>
            <a:off x="6006675" y="2419683"/>
            <a:ext cx="3024070" cy="3221826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9202052" y="4294905"/>
            <a:ext cx="272061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</a:t>
            </a:r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МЕСТО </a:t>
            </a:r>
          </a:p>
          <a:p>
            <a:pPr algn="ctr"/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КУБКА МИРА ПО КИКБОКСИНГУ</a:t>
            </a:r>
          </a:p>
          <a:p>
            <a:pPr algn="ctr"/>
            <a:r>
              <a:rPr lang="ru-RU" sz="100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2025 г. ИТАЛИЯ,</a:t>
            </a:r>
          </a:p>
          <a:p>
            <a:pPr algn="ctr"/>
            <a:r>
              <a:rPr lang="ru-RU" sz="100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ГОРОД ЛИДО-ДИ-ЕЗОЛО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9657305" y="2928449"/>
            <a:ext cx="181011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III</a:t>
            </a:r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МЕСТО </a:t>
            </a:r>
          </a:p>
          <a:p>
            <a:pPr algn="ctr"/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ЧЕМПИОНАТА АЗИИ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185220" y="3320732"/>
            <a:ext cx="2754280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2024 г. КОРОЛЕВСТВО КАМБОДЖА </a:t>
            </a:r>
            <a:endParaRPr lang="ru-RU" sz="10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8796849" y="3523832"/>
            <a:ext cx="353102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 </a:t>
            </a:r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МЕСТО </a:t>
            </a:r>
          </a:p>
          <a:p>
            <a:pPr algn="ctr"/>
            <a:r>
              <a:rPr lang="ru-RU" sz="105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ЧЕМПИОНАТА МИРА ПО КИКБОКСИНГУ 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9011295" y="3919050"/>
            <a:ext cx="31021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000" b="1" dirty="0">
                <a:solidFill>
                  <a:srgbClr val="0070C0"/>
                </a:solidFill>
                <a:latin typeface="Arial Black" panose="020B0A04020102020204" pitchFamily="34" charset="0"/>
              </a:rPr>
              <a:t>2025 г. </a:t>
            </a:r>
            <a:r>
              <a:rPr lang="ru-RU" sz="100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ГОРОД АБУ-ДАБИ </a:t>
            </a:r>
          </a:p>
          <a:p>
            <a:pPr algn="ctr"/>
            <a:r>
              <a:rPr lang="ru-RU" sz="1000" b="1" dirty="0">
                <a:solidFill>
                  <a:srgbClr val="0070C0"/>
                </a:solidFill>
                <a:latin typeface="Arial Black" panose="020B0A04020102020204" pitchFamily="34" charset="0"/>
              </a:rPr>
              <a:t>ОБЪЕДИНЁННЫЕ АРАБСКИЕ ЭМИРАТЫ</a:t>
            </a:r>
            <a:endParaRPr lang="ru-RU" sz="1000" b="1" i="0" dirty="0">
              <a:solidFill>
                <a:srgbClr val="0070C0"/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9059384" y="2409204"/>
            <a:ext cx="30059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</a:t>
            </a:r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МЕСТО </a:t>
            </a:r>
          </a:p>
          <a:p>
            <a:pPr algn="ctr"/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КУБКА МИРА ПО КИКБОКСИНГУ</a:t>
            </a:r>
          </a:p>
          <a:p>
            <a:pPr algn="ctr"/>
            <a:r>
              <a:rPr lang="ru-RU" sz="100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2023 г. ВЕНГРИЯ, ГОРОД БУДАПЕШТ </a:t>
            </a:r>
            <a:endParaRPr lang="ru-RU" sz="1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14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-1" y="2629"/>
            <a:ext cx="12192000" cy="11192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EE522D-8976-984B-CDCF-7B0F12953B01}"/>
              </a:ext>
            </a:extLst>
          </p:cNvPr>
          <p:cNvSpPr txBox="1"/>
          <p:nvPr/>
        </p:nvSpPr>
        <p:spPr>
          <a:xfrm>
            <a:off x="174387" y="207006"/>
            <a:ext cx="61344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РАСПОРЯЖЕНИЕ </a:t>
            </a:r>
            <a:r>
              <a:rPr lang="ru-RU" sz="9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ПРАВИТЕЛЬСТВА </a:t>
            </a:r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РОССИЙСКОЙ ФЕДЕРАЦИИ ОТ 24 НОЯБРЯ 2020 ГОДА № 3081-Р «СТРАТЕГИЯ РАЗВИТИЯ ФИЗИЧЕСКОЙ КУЛЬТУРЫ И СПОРТА В РОССИЙСКОЙ ФЕДЕРАЦИИ НА ПЕРИОД ДО 2030 ГОДА» 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74387" y="678650"/>
            <a:ext cx="584158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«РАЗВИТИЕ ФИЗИЧЕСКОЙ КУЛЬТУРЫ и СПОРТА ГОРОДА БАЙКОНУР»</a:t>
            </a:r>
            <a:endParaRPr lang="ru-KZ" sz="1050" b="1" kern="100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6481752"/>
            <a:ext cx="12192000" cy="376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Прямоугольник 27"/>
          <p:cNvSpPr/>
          <p:nvPr/>
        </p:nvSpPr>
        <p:spPr>
          <a:xfrm rot="16200000">
            <a:off x="1924596" y="-665405"/>
            <a:ext cx="442484" cy="4291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4387" y="1356469"/>
            <a:ext cx="38705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ГОРДОСТЬ ГОРОДА БАЙКОНУР</a:t>
            </a:r>
            <a:endParaRPr lang="en-US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C30D12-6F2E-8CA8-F3E4-F9A4844DA40E}"/>
              </a:ext>
            </a:extLst>
          </p:cNvPr>
          <p:cNvSpPr txBox="1"/>
          <p:nvPr/>
        </p:nvSpPr>
        <p:spPr>
          <a:xfrm>
            <a:off x="6095999" y="207006"/>
            <a:ext cx="6096000" cy="82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ЦЕЛЬЮ СТРАТЕГИИ ЯВЛЯЕТСЯ ФОРМИРОВАНИЕ ПРИОРИТЕТОВ ГОСУДАРСТВЕННОЙ ПОЛИТИКИ В СФЕРЕ ФИЗИЧЕСКОЙ КУЛЬТУРЫ И СПОРТА, ОСНОВНЫХ НАПРАВЛЕНИЙ        И МЕХАНИЗМОВ, СПОСОБСТВУЮЩИХ СОЗДАНИЮ УСЛОВИЙ, ОБЕСПЕЧИВАЮЩИХ РАВНЫЕ ВОЗМОЖНОСТИ ГРАЖДАНАМ СТРАНЫ ВЕСТИ ЗДОРОВЫЙ ОБРАЗ ЖИЗНИ, СИСТЕМАТИЧЕСКИ ЗАНИМАТЬСЯ ФИЗИЧЕСКОЙ КУЛЬТУРОЙ И СПОРТОМ</a:t>
            </a:r>
            <a:r>
              <a:rPr lang="ru-KZ" sz="900" dirty="0">
                <a:solidFill>
                  <a:schemeClr val="bg1"/>
                </a:solidFill>
                <a:effectLst/>
                <a:latin typeface="+mj-lt"/>
              </a:rPr>
              <a:t> </a:t>
            </a:r>
            <a:endParaRPr lang="ru-KZ" sz="9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4387" y="1953530"/>
            <a:ext cx="366806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ВЫПУСКНИК ГБУ ДО СШ </a:t>
            </a:r>
          </a:p>
          <a:p>
            <a:pPr algn="ctr"/>
            <a:r>
              <a:rPr lang="ru-RU" sz="1100" b="1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НУРАШОВ МЕДИЛХАН</a:t>
            </a:r>
            <a:endParaRPr lang="ru-RU" sz="11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34198" y="2300956"/>
            <a:ext cx="25073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ПОБЕДИТЕЛЬ КУБКА МИРА ПО КИКБОКСИНГУ</a:t>
            </a:r>
          </a:p>
          <a:p>
            <a:pPr algn="ctr"/>
            <a:endParaRPr lang="ru-RU" sz="100" dirty="0">
              <a:solidFill>
                <a:srgbClr val="0070C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2025 ТУРЦИЯ, ГОРОД АНТАЛИЯ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844440" y="1894169"/>
            <a:ext cx="286696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ВЫПУСКНИК ГБУ ДО СШ </a:t>
            </a:r>
          </a:p>
          <a:p>
            <a:pPr algn="ctr"/>
            <a:r>
              <a:rPr lang="ru-RU" sz="1100" b="1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ДАУЛЕТ АДИЛЖАН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8513656" y="2268878"/>
            <a:ext cx="3528530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II</a:t>
            </a:r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МЕСТО </a:t>
            </a:r>
          </a:p>
          <a:p>
            <a:pPr algn="ctr"/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ЧЕМПИОНАТ МИРА ПО КЛАССИЧЕСКОМУ </a:t>
            </a:r>
          </a:p>
          <a:p>
            <a:pPr algn="ctr"/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И ЭКИПИРОВОЧНОМУ ЖИМУ ЛЕЖА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8911681" y="2799117"/>
            <a:ext cx="30283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2025 г. НОРВЕГИЯ, ГОРОД ДРАММЕН </a:t>
            </a:r>
            <a:endParaRPr lang="ru-RU" sz="1000" dirty="0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46" b="22778"/>
          <a:stretch/>
        </p:blipFill>
        <p:spPr>
          <a:xfrm>
            <a:off x="314036" y="3039743"/>
            <a:ext cx="3437788" cy="33144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7" name="Прямоугольник 36"/>
          <p:cNvSpPr/>
          <p:nvPr/>
        </p:nvSpPr>
        <p:spPr>
          <a:xfrm>
            <a:off x="4744568" y="1927176"/>
            <a:ext cx="286696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ВЫПУСКНИКИ ГБУ ДО СШ </a:t>
            </a:r>
          </a:p>
          <a:p>
            <a:pPr algn="ctr"/>
            <a:r>
              <a:rPr lang="ru-RU" sz="1100" b="1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БИЛЖАНОВ МАКСАТ</a:t>
            </a:r>
            <a:endParaRPr lang="ru-RU" sz="11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412652" y="2268878"/>
            <a:ext cx="3528530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II</a:t>
            </a:r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МЕСТО </a:t>
            </a:r>
          </a:p>
          <a:p>
            <a:pPr algn="ctr"/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ЧЕМПИОНАТ МИРА ПО КЛАССИЧЕСКОМУ </a:t>
            </a:r>
          </a:p>
          <a:p>
            <a:pPr algn="ctr"/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И ЭКИПИРОВОЧНОМУ ЖИМУ ЛЕЖА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4768347" y="2793521"/>
            <a:ext cx="30283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00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2025 г. НОРВЕГИЯ, ГОРОД ДРАММЕН </a:t>
            </a:r>
            <a:endParaRPr lang="ru-RU" sz="10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74" r="42645" b="25795"/>
          <a:stretch/>
        </p:blipFill>
        <p:spPr>
          <a:xfrm>
            <a:off x="4594301" y="3039742"/>
            <a:ext cx="3254229" cy="333334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27" r="62076" b="36353"/>
          <a:stretch/>
        </p:blipFill>
        <p:spPr>
          <a:xfrm>
            <a:off x="8819030" y="3045338"/>
            <a:ext cx="3056782" cy="332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27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-1" y="2629"/>
            <a:ext cx="12192000" cy="11192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EE522D-8976-984B-CDCF-7B0F12953B01}"/>
              </a:ext>
            </a:extLst>
          </p:cNvPr>
          <p:cNvSpPr txBox="1"/>
          <p:nvPr/>
        </p:nvSpPr>
        <p:spPr>
          <a:xfrm>
            <a:off x="174388" y="144863"/>
            <a:ext cx="61344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РАСПОРЯЖЕНИЕ </a:t>
            </a:r>
            <a:r>
              <a:rPr lang="ru-RU" sz="9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ПРАВИТЕЛЬСТВА </a:t>
            </a:r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РОССИЙСКОЙ ФЕДЕРАЦИИ ОТ 24 НОЯБРЯ 2020 ГОДА № 3081-Р «СТРАТЕГИЯ РАЗВИТИЯ ФИЗИЧЕСКОЙ КУЛЬТУРЫ И СПОРТА В РОССИЙСКОЙ ФЕДЕРАЦИИ НА ПЕРИОД ДО 2030 ГОДА» 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74387" y="630851"/>
            <a:ext cx="584158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«РАЗВИТИЕ ФИЗИЧЕСКОЙ КУЛЬТУРЫ и СПОРТА ГОРОДА БАЙКОНУР»</a:t>
            </a:r>
            <a:endParaRPr lang="ru-KZ" sz="1050" b="1" kern="100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6481752"/>
            <a:ext cx="12192000" cy="376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Прямоугольник 27"/>
          <p:cNvSpPr/>
          <p:nvPr/>
        </p:nvSpPr>
        <p:spPr>
          <a:xfrm rot="16200000">
            <a:off x="1924596" y="-665405"/>
            <a:ext cx="442484" cy="4291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74387" y="1356469"/>
            <a:ext cx="38705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ГОРДОСТЬ ГОРОДА БАЙКОНУР</a:t>
            </a:r>
            <a:endParaRPr lang="en-US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C30D12-6F2E-8CA8-F3E4-F9A4844DA40E}"/>
              </a:ext>
            </a:extLst>
          </p:cNvPr>
          <p:cNvSpPr txBox="1"/>
          <p:nvPr/>
        </p:nvSpPr>
        <p:spPr>
          <a:xfrm>
            <a:off x="6096000" y="144863"/>
            <a:ext cx="6096000" cy="82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ЦЕЛЬЮ СТРАТЕГИИ ЯВЛЯЕТСЯ ФОРМИРОВАНИЕ ПРИОРИТЕТОВ ГОСУДАРСТВЕННОЙ ПОЛИТИКИ В СФЕРЕ ФИЗИЧЕСКОЙ КУЛЬТУРЫ И СПОРТА, ОСНОВНЫХ НАПРАВЛЕНИЙ        И МЕХАНИЗМОВ, СПОСОБСТВУЮЩИХ СОЗДАНИЮ УСЛОВИЙ, ОБЕСПЕЧИВАЮЩИХ РАВНЫЕ ВОЗМОЖНОСТИ ГРАЖДАНАМ СТРАНЫ ВЕСТИ ЗДОРОВЫЙ ОБРАЗ ЖИЗНИ, СИСТЕМАТИЧЕСКИ ЗАНИМАТЬСЯ ФИЗИЧЕСКОЙ КУЛЬТУРОЙ И СПОРТОМ</a:t>
            </a:r>
            <a:r>
              <a:rPr lang="ru-KZ" sz="900" dirty="0">
                <a:solidFill>
                  <a:schemeClr val="bg1"/>
                </a:solidFill>
                <a:effectLst/>
                <a:latin typeface="+mj-lt"/>
              </a:rPr>
              <a:t> </a:t>
            </a:r>
            <a:endParaRPr lang="ru-KZ" sz="9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12022" y="4257269"/>
            <a:ext cx="2570934" cy="561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2025 г. </a:t>
            </a:r>
            <a:r>
              <a:rPr lang="ru-RU" sz="100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РЕСПУБЛИКА ТАТАРСТАН, </a:t>
            </a:r>
          </a:p>
          <a:p>
            <a:pPr algn="ctr"/>
            <a:r>
              <a:rPr lang="ru-RU" sz="100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ГОРОД КАЗАНЬ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013389" y="1330040"/>
            <a:ext cx="388946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КОМАНДА РЕГИОНАЛЬНОГО ЦЕНТРА </a:t>
            </a:r>
          </a:p>
          <a:p>
            <a:pPr algn="ctr"/>
            <a:r>
              <a:rPr lang="ru-RU" sz="1100" b="1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«СИРИУС. БАЙКОНУР» ГБУ ДО </a:t>
            </a:r>
            <a:r>
              <a:rPr lang="ru-RU" sz="1100" b="1" dirty="0" err="1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ЦРТДиЮ</a:t>
            </a:r>
            <a:endParaRPr lang="ru-RU" sz="110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241588" y="2521600"/>
            <a:ext cx="251180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</a:t>
            </a:r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МЕСТО </a:t>
            </a:r>
          </a:p>
          <a:p>
            <a:pPr algn="ctr"/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ВСЕРОССИЙСКИХ </a:t>
            </a:r>
          </a:p>
          <a:p>
            <a:pPr algn="ctr"/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СОРЕВНОВАНИЙ </a:t>
            </a:r>
          </a:p>
          <a:p>
            <a:pPr algn="ctr"/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ПО ПЛАВАНИЮ</a:t>
            </a:r>
          </a:p>
          <a:p>
            <a:pPr algn="ctr"/>
            <a:endParaRPr lang="ru-RU" sz="1000" dirty="0">
              <a:solidFill>
                <a:srgbClr val="0070C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000" dirty="0">
              <a:solidFill>
                <a:srgbClr val="0070C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000" dirty="0">
              <a:solidFill>
                <a:srgbClr val="0070C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263597" y="1897552"/>
            <a:ext cx="3781323" cy="32388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00" b="1" spc="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ВОСПИТАННИК ГБУ «БАССЕЙН «ОРИОН»</a:t>
            </a:r>
          </a:p>
          <a:p>
            <a:pPr algn="ctr"/>
            <a:r>
              <a:rPr lang="ru-RU" sz="1600" b="1" spc="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САПУНОВ МАКСИМ</a:t>
            </a:r>
            <a:r>
              <a:rPr lang="ru-RU" sz="1600" spc="0" dirty="0">
                <a:solidFill>
                  <a:srgbClr val="0070C0"/>
                </a:solidFill>
                <a:latin typeface="Arial Black" panose="020B0A04020102020204" pitchFamily="34" charset="0"/>
              </a:rPr>
              <a:t/>
            </a:r>
            <a:br>
              <a:rPr lang="ru-RU" sz="1600" spc="0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endParaRPr lang="ru-RU" sz="1600" spc="0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91"/>
          <a:stretch/>
        </p:blipFill>
        <p:spPr>
          <a:xfrm>
            <a:off x="468351" y="2332381"/>
            <a:ext cx="3048693" cy="406792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110299" y="3372803"/>
            <a:ext cx="277438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II</a:t>
            </a:r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МЕСТО </a:t>
            </a:r>
          </a:p>
          <a:p>
            <a:pPr algn="ctr"/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ВСЕРОССИЙСКИХ СОРЕВНОВАНИЙ </a:t>
            </a:r>
          </a:p>
          <a:p>
            <a:pPr algn="ctr"/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ПО ПЛАВАНИЮ</a:t>
            </a: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96" r="4995" b="5658"/>
          <a:stretch/>
        </p:blipFill>
        <p:spPr>
          <a:xfrm>
            <a:off x="6374921" y="2332381"/>
            <a:ext cx="5348377" cy="306398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015969" y="1725802"/>
            <a:ext cx="6096000" cy="5770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05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ВСЕРОССИЙСКИЕ СОРЕВНОВАНИЯ ПО КАРАТЭ «ЕВРОПА-АЗИЯ», ПОСВЯЩЕННЫЕ ПАМЯТИ ГЕРОЮ РОССИИ АЛЕКСАНДРА ПРОХОРЕНКО ГОРОД ОРЕНБУРГ</a:t>
            </a:r>
            <a:endParaRPr lang="ru-RU" sz="1050" dirty="0">
              <a:solidFill>
                <a:srgbClr val="C0000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165012" y="5554416"/>
            <a:ext cx="3065253" cy="6950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US" sz="105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105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МЕСТО - РАСМУХАМБЕТОВА АЛУА                                       </a:t>
            </a:r>
            <a:r>
              <a:rPr lang="en-US" sz="105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105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МЕСТО - СИЖАЖЕВА КАМИЛА                                                 </a:t>
            </a:r>
            <a:r>
              <a:rPr lang="en-US" sz="105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105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МЕСТО - ТУРСЫНОВ АЛЬ-НУР </a:t>
            </a:r>
          </a:p>
          <a:p>
            <a:pPr algn="ctr">
              <a:spcAft>
                <a:spcPts val="800"/>
              </a:spcAft>
            </a:pPr>
            <a:endParaRPr lang="ru-RU" sz="100" dirty="0">
              <a:solidFill>
                <a:srgbClr val="C0000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027049" y="5567107"/>
            <a:ext cx="269624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110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</a:t>
            </a:r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МЕСТО - ДОТКУЛОВ РАМИЛЬ                        </a:t>
            </a:r>
            <a:r>
              <a:rPr lang="en-US" sz="110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</a:t>
            </a:r>
            <a:r>
              <a:rPr lang="ru-RU" sz="1100" dirty="0">
                <a:solidFill>
                  <a:srgbClr val="C0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МЕСТО - ЕГОРОВ ДМИТРИЙ  </a:t>
            </a:r>
          </a:p>
        </p:txBody>
      </p:sp>
    </p:spTree>
    <p:extLst>
      <p:ext uri="{BB962C8B-B14F-4D97-AF65-F5344CB8AC3E}">
        <p14:creationId xmlns:p14="http://schemas.microsoft.com/office/powerpoint/2010/main" val="421377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6467707"/>
            <a:ext cx="12192000" cy="4328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3B1BA4D-4107-DF39-C257-83FEABAB0B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-3259"/>
            <a:ext cx="12192000" cy="1175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0CD88A8-1B8A-474C-6123-BD5B2D44C19A}"/>
              </a:ext>
            </a:extLst>
          </p:cNvPr>
          <p:cNvSpPr txBox="1"/>
          <p:nvPr/>
        </p:nvSpPr>
        <p:spPr>
          <a:xfrm>
            <a:off x="42890" y="215226"/>
            <a:ext cx="45004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3">
              <a:spcAft>
                <a:spcPts val="800"/>
              </a:spcAft>
            </a:pPr>
            <a:r>
              <a:rPr lang="ru-RU" sz="105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РАСПОРЯЖЕНИЕ </a:t>
            </a:r>
            <a:r>
              <a:rPr lang="ru-RU" sz="1050" b="1" dirty="0" smtClean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ПРАВИТЕЛЬСТВА </a:t>
            </a:r>
            <a:r>
              <a:rPr lang="ru-RU" sz="105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РОССИЙСКОЙ ФЕДЕРАЦИИ  ОТ 11 СЕНТЯБРЯ 2024 ГОДА № 2501р.</a:t>
            </a:r>
            <a:r>
              <a:rPr lang="ru-KZ" sz="105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 </a:t>
            </a:r>
            <a:r>
              <a:rPr lang="ru-RU" sz="105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«СТРАТЕГИЯ ГОСУДАРСТВЕННОЙ </a:t>
            </a:r>
            <a:r>
              <a:rPr lang="ru-RU" sz="1050" b="1" dirty="0">
                <a:solidFill>
                  <a:schemeClr val="bg1"/>
                </a:solidFill>
                <a:latin typeface="Arial Black" panose="020B0A04020102020204" pitchFamily="34" charset="0"/>
                <a:ea typeface="Verdana" panose="020B0604030504040204" pitchFamily="34" charset="0"/>
                <a:cs typeface="Arial Black" panose="020B0604020202020204" pitchFamily="34" charset="0"/>
              </a:rPr>
              <a:t>КУЛЬТУРНОЙ ПОЛИТИКИ НА ПЕРИОД ДО 2030 г.»</a:t>
            </a:r>
            <a:endParaRPr sz="1100" b="1" dirty="0">
              <a:solidFill>
                <a:schemeClr val="bg1"/>
              </a:solidFill>
              <a:latin typeface="Arial Black" panose="020B0A04020102020204" pitchFamily="34" charset="0"/>
              <a:ea typeface="Verdana" panose="020B0604030504040204" pitchFamily="34" charset="0"/>
              <a:cs typeface="Arial Black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D6750F-6F6F-7841-947F-776BC26A1A0A}"/>
              </a:ext>
            </a:extLst>
          </p:cNvPr>
          <p:cNvSpPr txBox="1"/>
          <p:nvPr/>
        </p:nvSpPr>
        <p:spPr>
          <a:xfrm>
            <a:off x="4481128" y="190998"/>
            <a:ext cx="404245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2700" fontAlgn="base"/>
            <a:r>
              <a:rPr lang="ru-RU" sz="1000" b="1" dirty="0">
                <a:solidFill>
                  <a:schemeClr val="bg1"/>
                </a:solidFill>
                <a:effectLst/>
                <a:latin typeface="Arial Black" panose="020B0A04020102020204" pitchFamily="34" charset="0"/>
                <a:ea typeface="Times New Roman" panose="02020603050405020304" pitchFamily="18" charset="0"/>
              </a:rPr>
              <a:t>СОХРАНЕНИЕ ЕДИНОГО КУЛЬТУРНОГО ПРОСТРАНСТВА, ИСТОРИЧЕСКОГО  И КУЛЬТУРНОГО НАСЛЕДИЯ НАРОДОВ РОССИЙСКОЙ ФЕДЕРАЦИИ И ЕГО ИСПОЛЬЗОВАНИЕ ДЛЯ ВОСПИТАНИЯ И ОБРАЗОВАНИЯ</a:t>
            </a:r>
            <a:endParaRPr lang="ru-KZ" sz="1000" dirty="0">
              <a:solidFill>
                <a:schemeClr val="bg1"/>
              </a:solidFill>
              <a:effectLst/>
              <a:latin typeface="Arial Black" panose="020B0A040201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1944DCB-2BEF-5A32-479D-5BC2BDBC8897}"/>
              </a:ext>
            </a:extLst>
          </p:cNvPr>
          <p:cNvSpPr/>
          <p:nvPr/>
        </p:nvSpPr>
        <p:spPr>
          <a:xfrm>
            <a:off x="8826971" y="798856"/>
            <a:ext cx="3061641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ПОДПРОГРАММА «КУЛЬТУРА»</a:t>
            </a:r>
            <a:endParaRPr lang="ru-RU" sz="12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E9B7411E-642D-7D0E-5C01-B4A405567426}"/>
              </a:ext>
            </a:extLst>
          </p:cNvPr>
          <p:cNvSpPr/>
          <p:nvPr/>
        </p:nvSpPr>
        <p:spPr>
          <a:xfrm>
            <a:off x="8769786" y="188912"/>
            <a:ext cx="417461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«КУЛЬТУРА, МОЛОДЕЖНАЯ ПОЛИТИКА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ТУРИЗМ ГОРОДА БАЙКОНУР»</a:t>
            </a:r>
            <a:endParaRPr lang="ru-KZ" sz="1050" b="1" kern="100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75F6BCC-1C14-A023-0F59-2DAA3794E19E}"/>
              </a:ext>
            </a:extLst>
          </p:cNvPr>
          <p:cNvSpPr/>
          <p:nvPr/>
        </p:nvSpPr>
        <p:spPr>
          <a:xfrm rot="16200000">
            <a:off x="1924596" y="-665405"/>
            <a:ext cx="442484" cy="4291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40D3F8A-E4BA-2FB7-F1D8-F408A61A6F89}"/>
              </a:ext>
            </a:extLst>
          </p:cNvPr>
          <p:cNvSpPr/>
          <p:nvPr/>
        </p:nvSpPr>
        <p:spPr>
          <a:xfrm>
            <a:off x="174387" y="1356469"/>
            <a:ext cx="38705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ГОРДОСТЬ ГОРОДА БАЙКОНУР</a:t>
            </a:r>
            <a:endParaRPr lang="en-US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09F736C-BFE7-20EE-45A2-B69562473DFA}"/>
              </a:ext>
            </a:extLst>
          </p:cNvPr>
          <p:cNvSpPr txBox="1">
            <a:spLocks/>
          </p:cNvSpPr>
          <p:nvPr/>
        </p:nvSpPr>
        <p:spPr>
          <a:xfrm>
            <a:off x="5357612" y="1385561"/>
            <a:ext cx="6336406" cy="182523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spc="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НАРОДНЫЙ КОЛЛЕКТИВ ГОРОДА БАЙКОНУР</a:t>
            </a:r>
          </a:p>
          <a:p>
            <a:pPr algn="ctr"/>
            <a:r>
              <a:rPr lang="ru-RU" sz="1600" b="1" spc="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АНСАМБЛЬ НАРОДНО-СЦЕНИЧЕСКОГО ТАНЦА </a:t>
            </a:r>
          </a:p>
          <a:p>
            <a:pPr algn="ctr"/>
            <a:r>
              <a:rPr lang="ru-RU" sz="1600" b="1" spc="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«РУССКИЕ САМОЦВЕТЫ»</a:t>
            </a:r>
          </a:p>
          <a:p>
            <a:pPr algn="ctr"/>
            <a:endParaRPr lang="ru-RU" sz="500" b="1" spc="0" dirty="0">
              <a:solidFill>
                <a:srgbClr val="0070C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spc="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ЛАУРЕАТЫ </a:t>
            </a:r>
            <a:r>
              <a:rPr lang="en-US" sz="1600" b="1" spc="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</a:t>
            </a:r>
            <a:r>
              <a:rPr lang="ru-RU" sz="1600" b="1" spc="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СТЕПЕНИ</a:t>
            </a:r>
          </a:p>
          <a:p>
            <a:pPr algn="ctr"/>
            <a:r>
              <a:rPr lang="ru-RU" sz="1600" b="1" spc="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ЛАУРЕАТЫ </a:t>
            </a:r>
            <a:r>
              <a:rPr lang="en-US" sz="1600" b="1" spc="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II</a:t>
            </a:r>
            <a:r>
              <a:rPr lang="ru-RU" sz="1600" b="1" spc="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СТЕПЕНИ</a:t>
            </a:r>
          </a:p>
          <a:p>
            <a:pPr algn="ctr"/>
            <a:endParaRPr lang="ru-RU" sz="400" b="1" spc="0" dirty="0">
              <a:solidFill>
                <a:srgbClr val="C0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spc="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МЕЖДУНАРОДНОГО ФЕСТИВАЛЯ–КОНКУРСА «МАТРЕШКА» ГОРОД МОСКВА</a:t>
            </a:r>
            <a:r>
              <a:rPr lang="ru-RU" sz="1600" spc="0" dirty="0">
                <a:solidFill>
                  <a:srgbClr val="C00000"/>
                </a:solidFill>
                <a:latin typeface="Arial Black" panose="020B0A04020102020204" pitchFamily="34" charset="0"/>
              </a:rPr>
              <a:t/>
            </a:r>
            <a:br>
              <a:rPr lang="ru-RU" sz="1600" spc="0" dirty="0">
                <a:solidFill>
                  <a:srgbClr val="C00000"/>
                </a:solidFill>
                <a:latin typeface="Arial Black" panose="020B0A04020102020204" pitchFamily="34" charset="0"/>
              </a:rPr>
            </a:br>
            <a:endParaRPr lang="ru-RU" sz="1600" spc="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Picture 2" descr="Picture background">
            <a:extLst>
              <a:ext uri="{FF2B5EF4-FFF2-40B4-BE49-F238E27FC236}">
                <a16:creationId xmlns:a16="http://schemas.microsoft.com/office/drawing/2014/main" id="{D1B7346B-CF64-EB30-6EFF-15EC15BC3B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075" y="2583599"/>
            <a:ext cx="2421965" cy="3254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34178F6-AB9D-D643-D7A8-3CCABCD5242D}"/>
              </a:ext>
            </a:extLst>
          </p:cNvPr>
          <p:cNvSpPr txBox="1">
            <a:spLocks/>
          </p:cNvSpPr>
          <p:nvPr/>
        </p:nvSpPr>
        <p:spPr>
          <a:xfrm>
            <a:off x="0" y="1893211"/>
            <a:ext cx="4638906" cy="5780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spc="-15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spc="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РУКОВОДИТЕЛЬ КОЛЛЕКТИВА </a:t>
            </a:r>
          </a:p>
          <a:p>
            <a:pPr algn="ctr"/>
            <a:r>
              <a:rPr lang="ru-RU" sz="1600" b="1" spc="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КЛИШКОВА ЮЛИЯ ВЯЧЕСЛАВОВНА</a:t>
            </a:r>
          </a:p>
          <a:p>
            <a:pPr algn="ctr"/>
            <a:endParaRPr lang="ru-RU" sz="1600" b="1" spc="0" dirty="0">
              <a:solidFill>
                <a:srgbClr val="0070C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200" b="1" spc="0" dirty="0">
              <a:solidFill>
                <a:srgbClr val="0070C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6" descr="https://sun9-11.userapi.com/impg/Fq__06JghwOI7gCFubNO3_H96-tAIuIYZ3REfA/zBCYap7gqrc.jpg?size=1280x720&amp;quality=95&amp;sign=6a3431ce3d20d08de655e13c27c4471e&amp;type=album">
            <a:extLst>
              <a:ext uri="{FF2B5EF4-FFF2-40B4-BE49-F238E27FC236}">
                <a16:creationId xmlns:a16="http://schemas.microsoft.com/office/drawing/2014/main" id="{A64F63E9-936B-531A-E25E-F9805182D2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" t="18292" r="27824" b="9930"/>
          <a:stretch/>
        </p:blipFill>
        <p:spPr bwMode="auto">
          <a:xfrm>
            <a:off x="7767782" y="3283682"/>
            <a:ext cx="4276435" cy="2549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B088B21-9657-E393-2B5B-E4BAE97011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0705" y="3283682"/>
            <a:ext cx="4420412" cy="254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83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-1" y="2629"/>
            <a:ext cx="12192000" cy="11192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EE522D-8976-984B-CDCF-7B0F12953B01}"/>
              </a:ext>
            </a:extLst>
          </p:cNvPr>
          <p:cNvSpPr txBox="1"/>
          <p:nvPr/>
        </p:nvSpPr>
        <p:spPr>
          <a:xfrm>
            <a:off x="174387" y="203569"/>
            <a:ext cx="61344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РАСПОРЯЖЕНИЕ </a:t>
            </a:r>
            <a:r>
              <a:rPr lang="ru-RU" sz="9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ПРАВИТЕЛЬСТВА </a:t>
            </a:r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РОССИЙСКОЙ ФЕДЕРАЦИИ ОТ 24 НОЯБРЯ 2020 ГОДА № 3081-Р «СТРАТЕГИЯ РАЗВИТИЯ ФИЗИЧЕСКОЙ КУЛЬТУРЫ И СПОРТА В РОССИЙСКОЙ ФЕДЕРАЦИИ НА ПЕРИОД ДО 2030 ГОДА» 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74387" y="679533"/>
            <a:ext cx="584158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«РАЗВИТИЕ ФИЗИЧЕСКОЙ КУЛЬТУРЫ и СПОРТА ГОРОДА БАЙКОНУР»</a:t>
            </a:r>
            <a:endParaRPr lang="ru-KZ" sz="1050" b="1" kern="100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6481752"/>
            <a:ext cx="12192000" cy="376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Прямоугольник 27"/>
          <p:cNvSpPr/>
          <p:nvPr/>
        </p:nvSpPr>
        <p:spPr>
          <a:xfrm rot="16200000">
            <a:off x="2547302" y="-1288109"/>
            <a:ext cx="737034" cy="5831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99159" y="1380936"/>
            <a:ext cx="54333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ЕЖЕГОДНАЯ СПОРТИВНАЯ СТИПЕНДИЯ </a:t>
            </a:r>
          </a:p>
          <a:p>
            <a:r>
              <a:rPr lang="ru-RU" sz="14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«ЛУЧШИЙ СПОРТСМЕН ГОДА»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C30D12-6F2E-8CA8-F3E4-F9A4844DA40E}"/>
              </a:ext>
            </a:extLst>
          </p:cNvPr>
          <p:cNvSpPr txBox="1"/>
          <p:nvPr/>
        </p:nvSpPr>
        <p:spPr>
          <a:xfrm>
            <a:off x="6095999" y="215858"/>
            <a:ext cx="6096000" cy="82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ЦЕЛЬЮ СТРАТЕГИИ ЯВЛЯЕТСЯ ФОРМИРОВАНИЕ ПРИОРИТЕТОВ ГОСУДАРСТВЕННОЙ ПОЛИТИКИ В СФЕРЕ ФИЗИЧЕСКОЙ КУЛЬТУРЫ И СПОРТА, ОСНОВНЫХ НАПРАВЛЕНИЙ        И МЕХАНИЗМОВ, СПОСОБСТВУЮЩИХ СОЗДАНИЮ УСЛОВИЙ, ОБЕСПЕЧИВАЮЩИХ РАВНЫЕ ВОЗМОЖНОСТИ ГРАЖДАНАМ СТРАНЫ ВЕСТИ ЗДОРОВЫЙ ОБРАЗ ЖИЗНИ, СИСТЕМАТИЧЕСКИ ЗАНИМАТЬСЯ ФИЗИЧЕСКОЙ КУЛЬТУРОЙ И СПОРТОМ</a:t>
            </a:r>
            <a:r>
              <a:rPr lang="ru-KZ" sz="900" dirty="0">
                <a:solidFill>
                  <a:schemeClr val="bg1"/>
                </a:solidFill>
                <a:effectLst/>
                <a:latin typeface="+mj-lt"/>
              </a:rPr>
              <a:t> </a:t>
            </a:r>
            <a:endParaRPr lang="ru-KZ" sz="9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14248" y="2392659"/>
            <a:ext cx="469479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ПОСТАНОВЛЕНИЕ ГЛАВЫ АДМИНИСТРАЦИИ ГОРОДА БАЙКОНУР ОТ 25 НОЯБРЯ 2022 ГОДА, № 428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852597" y="1962323"/>
            <a:ext cx="6339401" cy="240065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ru-RU" sz="1050" b="1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НУРЛЫБАЙ АСЫЛАНБЕК ЖАНТЛЕСОВИЧ – СЕКЦИЯ КАРАТЭ, ГБУ ДО СШ</a:t>
            </a:r>
            <a:endParaRPr lang="ru-RU" sz="1050" dirty="0">
              <a:solidFill>
                <a:srgbClr val="0070C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ru-RU" sz="1050" b="1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КУДАЙБЕРГЕНОВА ГУЛИМ БАУРЖАНОВНА – СЕКЦИЯ КАРАТЭ, ГБУ ДО СШ</a:t>
            </a:r>
            <a:endParaRPr lang="ru-RU" sz="1050" dirty="0">
              <a:solidFill>
                <a:srgbClr val="0070C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ru-RU" sz="1050" b="1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КАПИН МАДИЯР НУРЖИГИТОВИЧ – СЕКЦИЯ КАРАТЭ, ГБУ ДО СШ</a:t>
            </a:r>
            <a:endParaRPr lang="ru-RU" sz="1050" dirty="0">
              <a:solidFill>
                <a:srgbClr val="0070C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ru-RU" sz="1050" b="1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ЕГОРОВ ДМИТРИЙ АНТОНОВИЧ – СЕКЦИЯ КАРАТЭ, ГБУ ДО СШ</a:t>
            </a:r>
            <a:endParaRPr lang="ru-RU" sz="1050" dirty="0">
              <a:solidFill>
                <a:srgbClr val="0070C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ru-RU" sz="1050" b="1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ЕГОРОВА ПОЛИНА АНТОНОВНА – СЕКЦИЯ КАРАТЭ, ГБУ ДО СШ</a:t>
            </a:r>
            <a:endParaRPr lang="ru-RU" sz="1050" dirty="0">
              <a:solidFill>
                <a:srgbClr val="0070C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ru-RU" sz="1050" b="1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ТУРСЫНОВ АЛЬ-НУР БОЛАТОВИЧ – СЕКЦИЯ КАРАТЭ, ГБУ ДО СШ</a:t>
            </a:r>
            <a:endParaRPr lang="ru-RU" sz="1050" dirty="0">
              <a:solidFill>
                <a:srgbClr val="0070C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ru-RU" sz="1050" b="1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НУРАШОВ МУХТАРХАН БАТЫРХАНОВИЧ – СЕКЦИЯ КИКБОКСИНГ, ГБУ ДО СШ</a:t>
            </a:r>
            <a:endParaRPr lang="ru-RU" sz="1050" dirty="0">
              <a:solidFill>
                <a:srgbClr val="0070C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ru-RU" sz="1050" b="1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АЛПЫСБАЕВ АЗАМАТ КУАНДЫКОВИЧ – ПАУЭРЛИФТИНГ, ГБУ ДО СШ</a:t>
            </a:r>
            <a:endParaRPr lang="ru-RU" sz="1050" dirty="0">
              <a:solidFill>
                <a:srgbClr val="0070C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ru-RU" sz="1050" b="1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АДЫЛБЕККЫЗЫ АЙША – ТХЭКВАНДО, ГБУ ДО СШ</a:t>
            </a:r>
          </a:p>
          <a:p>
            <a:pPr marL="228600" indent="-228600">
              <a:spcAft>
                <a:spcPts val="600"/>
              </a:spcAft>
              <a:buFont typeface="+mj-lt"/>
              <a:buAutoNum type="arabicPeriod"/>
            </a:pPr>
            <a:r>
              <a:rPr lang="ru-RU" sz="1050" b="1" dirty="0">
                <a:solidFill>
                  <a:srgbClr val="0070C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МУКАШЕВА АСЫЛАЙ ТЕМИРХАНКЫЗЫ – СЕКЦИЯ КАРАТЭ, ГБУ ДО СШ</a:t>
            </a:r>
            <a:endParaRPr lang="ru-RU" sz="1050" dirty="0">
              <a:solidFill>
                <a:srgbClr val="0070C0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74387" y="2963704"/>
            <a:ext cx="5741221" cy="10366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050" dirty="0">
                <a:solidFill>
                  <a:schemeClr val="tx2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С ЦЕЛЬЮ ПОВЫШЕНИЯ УСТОЙЧИВОГО ИНТЕРЕСА </a:t>
            </a:r>
          </a:p>
          <a:p>
            <a:pPr algn="ctr">
              <a:lnSpc>
                <a:spcPct val="150000"/>
              </a:lnSpc>
            </a:pPr>
            <a:r>
              <a:rPr lang="ru-RU" sz="1050" dirty="0">
                <a:solidFill>
                  <a:schemeClr val="tx2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К ФИЗИЧЕСКОЙ КУЛЬТУРЕ И СПОРТУ, </a:t>
            </a:r>
          </a:p>
          <a:p>
            <a:pPr algn="ctr">
              <a:lnSpc>
                <a:spcPct val="150000"/>
              </a:lnSpc>
            </a:pPr>
            <a:r>
              <a:rPr lang="ru-RU" sz="1050" dirty="0">
                <a:solidFill>
                  <a:schemeClr val="tx2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ПООЩРЕНИЕ ЛУЧШИХ СПОРТСМЕНОВ ГОРОДА БАЙКОНУР, ДОСТИГШИХ ВЫСОКИХ СПОРТИВНЫХ РЕЗУЛЬТАТОВ </a:t>
            </a: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24" y="4653419"/>
            <a:ext cx="2859822" cy="1996869"/>
          </a:xfrm>
          <a:prstGeom prst="rect">
            <a:avLst/>
          </a:prstGeom>
        </p:spPr>
      </p:pic>
      <p:pic>
        <p:nvPicPr>
          <p:cNvPr id="2050" name="Picture 2" descr="https://sport-baykonur.ru/assets/_2025_03_08_astana_sambo_turnir_03_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5520" y="4653419"/>
            <a:ext cx="2759606" cy="200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5178" y="4665298"/>
            <a:ext cx="3007563" cy="1994934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EFD1550-7956-E262-EDA0-B1AE02642433}"/>
              </a:ext>
            </a:extLst>
          </p:cNvPr>
          <p:cNvSpPr/>
          <p:nvPr/>
        </p:nvSpPr>
        <p:spPr>
          <a:xfrm>
            <a:off x="6096000" y="1665701"/>
            <a:ext cx="57663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Arial Black" panose="020B0A04020102020204" pitchFamily="34" charset="0"/>
                <a:ea typeface="Inconsolata Bold" pitchFamily="34" charset="-122"/>
                <a:cs typeface="Inconsolata Bold" pitchFamily="34" charset="-120"/>
              </a:rPr>
              <a:t>СТИПЕНДИАТЫ  2025 ГОДА: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307CECC3-371C-E165-134B-7D8D4AAE92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02" t="30362" r="15695" b="6671"/>
          <a:stretch/>
        </p:blipFill>
        <p:spPr bwMode="auto">
          <a:xfrm>
            <a:off x="6191083" y="4653419"/>
            <a:ext cx="3007563" cy="2019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08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-1" y="2629"/>
            <a:ext cx="12192000" cy="11192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7EE522D-8976-984B-CDCF-7B0F12953B01}"/>
              </a:ext>
            </a:extLst>
          </p:cNvPr>
          <p:cNvSpPr txBox="1"/>
          <p:nvPr/>
        </p:nvSpPr>
        <p:spPr>
          <a:xfrm>
            <a:off x="174386" y="203509"/>
            <a:ext cx="61344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РАСПОРЯЖЕНИЕ </a:t>
            </a:r>
            <a:r>
              <a:rPr lang="ru-RU" sz="9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ПРАВИТЕЛЬСТВА </a:t>
            </a:r>
            <a:r>
              <a:rPr lang="ru-RU" sz="900" b="1" dirty="0">
                <a:solidFill>
                  <a:schemeClr val="bg1"/>
                </a:solidFill>
                <a:latin typeface="Arial Black" panose="020B0A04020102020204" pitchFamily="34" charset="0"/>
              </a:rPr>
              <a:t>РОССИЙСКОЙ ФЕДЕРАЦИИ ОТ 24 НОЯБРЯ 2020 ГОДА № 3081-Р «СТРАТЕГИЯ РАЗВИТИЯ ФИЗИЧЕСКОЙ КУЛЬТУРЫ И СПОРТА В РОССИЙСКОЙ ФЕДЕРАЦИИ НА ПЕРИОД ДО 2030 ГОДА» </a:t>
            </a:r>
            <a:endParaRPr lang="ru-RU" sz="20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74386" y="665312"/>
            <a:ext cx="584158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ПРОГРАММА </a:t>
            </a:r>
          </a:p>
          <a:p>
            <a:r>
              <a:rPr lang="ru-RU" sz="1050" b="1" kern="100" dirty="0">
                <a:solidFill>
                  <a:schemeClr val="bg1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«РАЗВИТИЕ ФИЗИЧЕСКОЙ КУЛЬТУРЫ и СПОРТА ГОРОДА БАЙКОНУР»</a:t>
            </a:r>
            <a:endParaRPr lang="ru-KZ" sz="1050" b="1" kern="100" dirty="0">
              <a:solidFill>
                <a:schemeClr val="bg1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6481752"/>
            <a:ext cx="12192000" cy="376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8" name="Прямоугольник 27"/>
          <p:cNvSpPr/>
          <p:nvPr/>
        </p:nvSpPr>
        <p:spPr>
          <a:xfrm rot="16200000">
            <a:off x="2467729" y="-1208536"/>
            <a:ext cx="896180" cy="58316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C30D12-6F2E-8CA8-F3E4-F9A4844DA40E}"/>
              </a:ext>
            </a:extLst>
          </p:cNvPr>
          <p:cNvSpPr txBox="1"/>
          <p:nvPr/>
        </p:nvSpPr>
        <p:spPr>
          <a:xfrm>
            <a:off x="6096000" y="203509"/>
            <a:ext cx="6096000" cy="8266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00" dirty="0">
                <a:solidFill>
                  <a:schemeClr val="bg1"/>
                </a:solidFill>
                <a:effectLst/>
                <a:latin typeface="+mj-lt"/>
                <a:ea typeface="Calibri" panose="020F0502020204030204" pitchFamily="34" charset="0"/>
              </a:rPr>
              <a:t>ЦЕЛЬЮ СТРАТЕГИИ ЯВЛЯЕТСЯ ФОРМИРОВАНИЕ ПРИОРИТЕТОВ ГОСУДАРСТВЕННОЙ ПОЛИТИКИ В СФЕРЕ ФИЗИЧЕСКОЙ КУЛЬТУРЫ И СПОРТА, ОСНОВНЫХ НАПРАВЛЕНИЙ        И МЕХАНИЗМОВ, СПОСОБСТВУЮЩИХ СОЗДАНИЮ УСЛОВИЙ, ОБЕСПЕЧИВАЮЩИХ РАВНЫЕ ВОЗМОЖНОСТИ ГРАЖДАНАМ СТРАНЫ ВЕСТИ ЗДОРОВЫЙ ОБРАЗ ЖИЗНИ, СИСТЕМАТИЧЕСКИ ЗАНИМАТЬСЯ ФИЗИЧЕСКОЙ КУЛЬТУРОЙ И СПОРТОМ</a:t>
            </a:r>
            <a:r>
              <a:rPr lang="ru-KZ" sz="900" dirty="0">
                <a:solidFill>
                  <a:schemeClr val="bg1"/>
                </a:solidFill>
                <a:effectLst/>
                <a:latin typeface="+mj-lt"/>
              </a:rPr>
              <a:t> </a:t>
            </a:r>
            <a:endParaRPr lang="ru-KZ" sz="900" dirty="0">
              <a:solidFill>
                <a:schemeClr val="bg1"/>
              </a:solidFill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4386" y="1426195"/>
            <a:ext cx="53681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В 2025 ГОДУ ОТДЕЛОМ ФИЗИЧЕСКОЙ КУЛЬТУРЫ  И СПОРТА ПРИСВОЕНО 83 СПОРТИВНЫХ РАЗРЯДА</a:t>
            </a:r>
            <a:endParaRPr lang="ru-RU" sz="1400" dirty="0">
              <a:solidFill>
                <a:srgbClr val="C0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35636" y="2407118"/>
            <a:ext cx="281236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</a:t>
            </a:r>
            <a:r>
              <a:rPr lang="ru-RU" sz="14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ЮНОШЕСКИЙ РАЗРЯД</a:t>
            </a:r>
            <a:r>
              <a:rPr lang="en-US" sz="14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endParaRPr lang="ru-RU" sz="1100" dirty="0">
              <a:solidFill>
                <a:srgbClr val="0070C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28703" y="3020870"/>
            <a:ext cx="27383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II</a:t>
            </a:r>
            <a:r>
              <a:rPr lang="ru-RU" sz="14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ЮНОШЕСКИЙ РАЗРЯД</a:t>
            </a:r>
            <a:endParaRPr lang="ru-RU" sz="1100" dirty="0">
              <a:solidFill>
                <a:srgbClr val="0070C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8703" y="3667557"/>
            <a:ext cx="27383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III</a:t>
            </a:r>
            <a:r>
              <a:rPr lang="ru-RU" sz="14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ЮНОШЕСКИЙ РАЗРЯД</a:t>
            </a:r>
            <a:endParaRPr lang="ru-RU" sz="1100" dirty="0">
              <a:solidFill>
                <a:srgbClr val="0070C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4699" y="2646607"/>
            <a:ext cx="51507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ПРИСВОЕНО 27 СПОРТИВНЫХ РАЗРЯДОВ </a:t>
            </a:r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20293" y="3238805"/>
            <a:ext cx="49904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ПРИСВОЕНО 24 СПОРТИВНЫХ РАЗРЯДА </a:t>
            </a:r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28703" y="3899318"/>
            <a:ext cx="51507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ПРИСВОЕНО 12 СПОРТИВНЫХ РАЗРЯДОВ </a:t>
            </a:r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35637" y="4381303"/>
            <a:ext cx="273138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II</a:t>
            </a:r>
            <a:r>
              <a:rPr lang="ru-RU" sz="14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СПОРТИВНЫЙ РАЗРЯД</a:t>
            </a:r>
            <a:endParaRPr lang="ru-RU" sz="1100" dirty="0">
              <a:solidFill>
                <a:srgbClr val="0070C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35637" y="5095731"/>
            <a:ext cx="29324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III</a:t>
            </a:r>
            <a:r>
              <a:rPr lang="ru-RU" sz="1400" dirty="0">
                <a:solidFill>
                  <a:srgbClr val="C0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СПОРТИВНЫЙ РАЗРЯД</a:t>
            </a:r>
            <a:endParaRPr lang="ru-RU" sz="1100" dirty="0">
              <a:solidFill>
                <a:srgbClr val="0070C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20292" y="4583257"/>
            <a:ext cx="532229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ПРИСВОЕНО 10 СПОРТИВНЫХ РАЗРЯДОВ </a:t>
            </a:r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28703" y="5307045"/>
            <a:ext cx="532229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0070C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ПРИСВОЕНО 10 СПОРТИВНЫХ РАЗРЯДОВ </a:t>
            </a:r>
            <a:endParaRPr lang="ru-RU" sz="1600" dirty="0">
              <a:solidFill>
                <a:srgbClr val="0070C0"/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695188-109B-E907-62AC-D38E738A24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6475" y="2286168"/>
            <a:ext cx="3382594" cy="2148117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C814293-223F-6A99-A935-7FD6A24FFE0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664" y="2310814"/>
            <a:ext cx="3176837" cy="2123471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79F1833-C402-F2E1-07C4-1187A663F96C}"/>
              </a:ext>
            </a:extLst>
          </p:cNvPr>
          <p:cNvSpPr txBox="1"/>
          <p:nvPr/>
        </p:nvSpPr>
        <p:spPr>
          <a:xfrm>
            <a:off x="6096000" y="1234901"/>
            <a:ext cx="60959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70C0"/>
                </a:solidFill>
                <a:latin typeface="+mj-lt"/>
              </a:rPr>
              <a:t>СПОРТИВНЫЕ РАЗРЯДЫ — ЭТО РЕЗУЛЬТАТ, ОТРАЖАЮЩИЙ УРОВЕНЬ КВАЛИФИКАЦИИ И МАСТЕРСТВА СПОРТСМЕНА, ПРИСВАИВАЕТСЯ ЗА ВЫПОЛНЕНИЕ УСТАНОВЛЕННЫХ НОРМАТИВОВ И ДОСТИЖЕНИЙ НА ОФИЦИАЛЬНЫХ СОРЕВНОВАНИЯХ</a:t>
            </a:r>
            <a:r>
              <a:rPr lang="ru-RU" sz="1200" b="0" i="0" dirty="0">
                <a:solidFill>
                  <a:srgbClr val="0070C0"/>
                </a:solidFill>
                <a:effectLst/>
                <a:latin typeface="+mj-lt"/>
              </a:rPr>
              <a:t>.</a:t>
            </a:r>
            <a:endParaRPr lang="ru-RU" sz="1200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690FC74-5DB6-3986-8ED5-2BCA7DF8BB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8663" y="4515101"/>
            <a:ext cx="3264573" cy="219732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869838C-C4DE-DE4C-A335-3E4FB23D0B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496" y="4515101"/>
            <a:ext cx="3264574" cy="2197327"/>
          </a:xfrm>
          <a:prstGeom prst="rect">
            <a:avLst/>
          </a:prstGeom>
        </p:spPr>
      </p:pic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>
          <a:blip r:embed="rId1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6970" y="3338809"/>
            <a:ext cx="3009366" cy="18953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667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7" name="Прямая со стрелкой 72" title="Линии событий временной шкалы">
            <a:extLst>
              <a:ext uri="{FF2B5EF4-FFF2-40B4-BE49-F238E27FC236}">
                <a16:creationId xmlns:a16="http://schemas.microsoft.com/office/drawing/2014/main" id="{BD395CFD-C337-0738-FA20-7EBE65052B5F}"/>
              </a:ext>
            </a:extLst>
          </p:cNvPr>
          <p:cNvCxnSpPr>
            <a:cxnSpLocks/>
          </p:cNvCxnSpPr>
          <p:nvPr/>
        </p:nvCxnSpPr>
        <p:spPr>
          <a:xfrm>
            <a:off x="7983722" y="1928984"/>
            <a:ext cx="0" cy="1947640"/>
          </a:xfrm>
          <a:prstGeom prst="straightConnector1">
            <a:avLst/>
          </a:prstGeom>
          <a:ln w="3810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72D59F-E459-41DB-985E-2CF08A5D0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sz="2000" spc="0" dirty="0">
                <a:solidFill>
                  <a:srgbClr val="C00000"/>
                </a:solidFill>
              </a:rPr>
              <a:t>2026 год – 65 ЛЕТ СО ДНЯ ПОЛЕТА Ю.А. ГАГАРИНА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A0BEF4F-BA57-4A0C-83A2-FF3581DE6BD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2487" y="818255"/>
            <a:ext cx="11339513" cy="360000"/>
          </a:xfrm>
        </p:spPr>
        <p:txBody>
          <a:bodyPr rtlCol="0"/>
          <a:lstStyle/>
          <a:p>
            <a:r>
              <a:rPr lang="ru-RU" sz="16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ПРЕЗИДЕНТОМ РОССИИ ВЛАДИМИРОМ ПУТИНЫМ 2026 ГОД ОБЪЯВЛЕН -                                 </a:t>
            </a:r>
            <a:r>
              <a:rPr lang="ru-RU" sz="1600" b="1" i="0" dirty="0">
                <a:solidFill>
                  <a:schemeClr val="accent1">
                    <a:lumMod val="75000"/>
                  </a:schemeClr>
                </a:solidFill>
                <a:effectLst/>
                <a:latin typeface="+mj-lt"/>
              </a:rPr>
              <a:t>ГОДОМ ЕДИНСТВА НАРОДОВ РОССИИ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47257058-2973-4B53-836C-41233BC0D27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 rtlCol="0"/>
          <a:lstStyle/>
          <a:p>
            <a:pPr rtl="0"/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</a:p>
        </p:txBody>
      </p:sp>
      <p:cxnSp>
        <p:nvCxnSpPr>
          <p:cNvPr id="71" name="Прямая со стрелкой 70" title="Линии событий на временной шкале">
            <a:extLst>
              <a:ext uri="{FF2B5EF4-FFF2-40B4-BE49-F238E27FC236}">
                <a16:creationId xmlns:a16="http://schemas.microsoft.com/office/drawing/2014/main" id="{BBE1F329-A8D2-4C03-9053-8D69618651CB}"/>
              </a:ext>
            </a:extLst>
          </p:cNvPr>
          <p:cNvCxnSpPr>
            <a:cxnSpLocks/>
          </p:cNvCxnSpPr>
          <p:nvPr/>
        </p:nvCxnSpPr>
        <p:spPr>
          <a:xfrm flipH="1">
            <a:off x="1753657" y="3004353"/>
            <a:ext cx="1" cy="776987"/>
          </a:xfrm>
          <a:prstGeom prst="straightConnector1">
            <a:avLst/>
          </a:prstGeom>
          <a:ln w="3810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Текст 30">
            <a:extLst>
              <a:ext uri="{FF2B5EF4-FFF2-40B4-BE49-F238E27FC236}">
                <a16:creationId xmlns:a16="http://schemas.microsoft.com/office/drawing/2014/main" id="{0FBB9E34-9406-4432-A2AA-735C161D6F11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>
          <a:xfrm>
            <a:off x="1027512" y="2391736"/>
            <a:ext cx="1409746" cy="626856"/>
          </a:xfrm>
          <a:solidFill>
            <a:srgbClr val="D4BCFF"/>
          </a:solidFill>
        </p:spPr>
        <p:txBody>
          <a:bodyPr rtlCol="0"/>
          <a:lstStyle/>
          <a:p>
            <a:pPr rtl="0"/>
            <a:r>
              <a:rPr lang="ru-RU" sz="1200" b="1" dirty="0">
                <a:solidFill>
                  <a:srgbClr val="0070C0"/>
                </a:solidFill>
              </a:rPr>
              <a:t>ФЕСТИВАЛЬ</a:t>
            </a:r>
          </a:p>
        </p:txBody>
      </p:sp>
      <p:sp>
        <p:nvSpPr>
          <p:cNvPr id="32" name="Текст 31">
            <a:extLst>
              <a:ext uri="{FF2B5EF4-FFF2-40B4-BE49-F238E27FC236}">
                <a16:creationId xmlns:a16="http://schemas.microsoft.com/office/drawing/2014/main" id="{715D1787-D9EC-42D7-9E58-06C783ACCE5D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1165097" y="2629640"/>
            <a:ext cx="1165238" cy="219811"/>
          </a:xfrm>
          <a:ln>
            <a:noFill/>
          </a:ln>
        </p:spPr>
        <p:txBody>
          <a:bodyPr rtlCol="0"/>
          <a:lstStyle/>
          <a:p>
            <a:pPr rtl="0"/>
            <a:r>
              <a:rPr lang="ru-RU" sz="1050" b="1" dirty="0">
                <a:solidFill>
                  <a:srgbClr val="0070C0"/>
                </a:solidFill>
              </a:rPr>
              <a:t>«НАВСТРЕЧУ                  К ЗВЕЗДАМ»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7CCA00F5-B440-406B-A716-A13092CBFC2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 rtlCol="0"/>
          <a:lstStyle/>
          <a:p>
            <a:pPr rtl="0"/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7BB9576B-97C2-4B6F-8D7A-D3D94B000C9A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 rtlCol="0"/>
          <a:lstStyle/>
          <a:p>
            <a:pPr rtl="0"/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  <p:cxnSp>
        <p:nvCxnSpPr>
          <p:cNvPr id="74" name="Прямая со стрелкой 73" title="Линии событий на временной шкале">
            <a:extLst>
              <a:ext uri="{FF2B5EF4-FFF2-40B4-BE49-F238E27FC236}">
                <a16:creationId xmlns:a16="http://schemas.microsoft.com/office/drawing/2014/main" id="{3D985F57-4828-4F43-9FE0-15EF491E8160}"/>
              </a:ext>
            </a:extLst>
          </p:cNvPr>
          <p:cNvCxnSpPr>
            <a:cxnSpLocks/>
          </p:cNvCxnSpPr>
          <p:nvPr/>
        </p:nvCxnSpPr>
        <p:spPr>
          <a:xfrm flipV="1">
            <a:off x="3322778" y="3892734"/>
            <a:ext cx="13873" cy="1786849"/>
          </a:xfrm>
          <a:prstGeom prst="straightConnector1">
            <a:avLst/>
          </a:prstGeom>
          <a:ln w="3810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Текст 30">
            <a:extLst>
              <a:ext uri="{FF2B5EF4-FFF2-40B4-BE49-F238E27FC236}">
                <a16:creationId xmlns:a16="http://schemas.microsoft.com/office/drawing/2014/main" id="{787813E1-07C6-496D-9E59-D41AD3127AD9}"/>
              </a:ext>
            </a:extLst>
          </p:cNvPr>
          <p:cNvSpPr txBox="1">
            <a:spLocks/>
          </p:cNvSpPr>
          <p:nvPr/>
        </p:nvSpPr>
        <p:spPr>
          <a:xfrm>
            <a:off x="2469889" y="5688900"/>
            <a:ext cx="1752372" cy="522545"/>
          </a:xfrm>
          <a:prstGeom prst="rect">
            <a:avLst/>
          </a:prstGeom>
          <a:solidFill>
            <a:srgbClr val="D4BCFF"/>
          </a:solidFill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sz="1200" b="1" dirty="0">
                <a:solidFill>
                  <a:srgbClr val="0070C0"/>
                </a:solidFill>
              </a:rPr>
              <a:t>ФЕСТИВАЛЬ</a:t>
            </a:r>
            <a:r>
              <a:rPr lang="ru-RU" sz="1200" b="1" dirty="0">
                <a:solidFill>
                  <a:srgbClr val="C00000"/>
                </a:solidFill>
              </a:rPr>
              <a:t>                </a:t>
            </a:r>
            <a:r>
              <a:rPr lang="ru-RU" sz="1200" b="1" dirty="0">
                <a:solidFill>
                  <a:srgbClr val="0070C0"/>
                </a:solidFill>
              </a:rPr>
              <a:t>«КЛЮЧ НА СТАРТ!</a:t>
            </a:r>
            <a:r>
              <a:rPr lang="ru-RU" sz="1200" dirty="0">
                <a:solidFill>
                  <a:srgbClr val="0070C0"/>
                </a:solidFill>
              </a:rPr>
              <a:t>»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F5F410E5-8F7F-4F9E-9FFE-E7BAE98D72FE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/>
        <p:txBody>
          <a:bodyPr rtlCol="0"/>
          <a:lstStyle/>
          <a:p>
            <a:pPr rtl="0"/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BE55EE5B-B6FB-4321-9477-52192E27D65C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 rtlCol="0"/>
          <a:lstStyle/>
          <a:p>
            <a:pPr rtl="0"/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  <p:cxnSp>
        <p:nvCxnSpPr>
          <p:cNvPr id="72" name="Прямая со стрелкой 71" title="Линии событий на временной шкале">
            <a:extLst>
              <a:ext uri="{FF2B5EF4-FFF2-40B4-BE49-F238E27FC236}">
                <a16:creationId xmlns:a16="http://schemas.microsoft.com/office/drawing/2014/main" id="{8C361AC5-6734-49E5-8506-3F22C2DF6856}"/>
              </a:ext>
            </a:extLst>
          </p:cNvPr>
          <p:cNvCxnSpPr>
            <a:cxnSpLocks/>
          </p:cNvCxnSpPr>
          <p:nvPr/>
        </p:nvCxnSpPr>
        <p:spPr>
          <a:xfrm>
            <a:off x="3818853" y="1632627"/>
            <a:ext cx="0" cy="2159675"/>
          </a:xfrm>
          <a:prstGeom prst="straightConnector1">
            <a:avLst/>
          </a:prstGeom>
          <a:ln w="3810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Текст 30">
            <a:extLst>
              <a:ext uri="{FF2B5EF4-FFF2-40B4-BE49-F238E27FC236}">
                <a16:creationId xmlns:a16="http://schemas.microsoft.com/office/drawing/2014/main" id="{518ED7A4-3142-4C1B-8706-E6F9BDA12CD4}"/>
              </a:ext>
            </a:extLst>
          </p:cNvPr>
          <p:cNvSpPr txBox="1">
            <a:spLocks/>
          </p:cNvSpPr>
          <p:nvPr/>
        </p:nvSpPr>
        <p:spPr>
          <a:xfrm>
            <a:off x="2935136" y="1906244"/>
            <a:ext cx="1721135" cy="594897"/>
          </a:xfrm>
          <a:prstGeom prst="rect">
            <a:avLst/>
          </a:prstGeom>
          <a:solidFill>
            <a:srgbClr val="F0D1F2"/>
          </a:solidFill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sz="1100" b="1" dirty="0">
                <a:solidFill>
                  <a:schemeClr val="accent6">
                    <a:lumMod val="75000"/>
                  </a:schemeClr>
                </a:solidFill>
              </a:rPr>
              <a:t>МЕРОПРИЯТИЯ</a:t>
            </a:r>
          </a:p>
          <a:p>
            <a:pPr rtl="0"/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5D9E0D54-DF90-4CE3-B2EF-54C50783B7CC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/>
        <p:txBody>
          <a:bodyPr rtlCol="0"/>
          <a:lstStyle/>
          <a:p>
            <a:pPr rtl="0"/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645EDCB7-4237-4A5E-9B93-7DD3CD3C4FF5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/>
        <p:txBody>
          <a:bodyPr rtlCol="0"/>
          <a:lstStyle/>
          <a:p>
            <a:pPr rtl="0"/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  <p:cxnSp>
        <p:nvCxnSpPr>
          <p:cNvPr id="75" name="Прямая со стрелкой 74" title="Линии событий на временной шкале">
            <a:extLst>
              <a:ext uri="{FF2B5EF4-FFF2-40B4-BE49-F238E27FC236}">
                <a16:creationId xmlns:a16="http://schemas.microsoft.com/office/drawing/2014/main" id="{40DC3788-4E8E-4F3D-BD1E-8EFA13B0705B}"/>
              </a:ext>
            </a:extLst>
          </p:cNvPr>
          <p:cNvCxnSpPr>
            <a:cxnSpLocks/>
          </p:cNvCxnSpPr>
          <p:nvPr/>
        </p:nvCxnSpPr>
        <p:spPr>
          <a:xfrm rot="10800000" flipH="1">
            <a:off x="4632750" y="3954075"/>
            <a:ext cx="1" cy="776987"/>
          </a:xfrm>
          <a:prstGeom prst="straightConnector1">
            <a:avLst/>
          </a:prstGeom>
          <a:ln w="3810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Текст 30">
            <a:extLst>
              <a:ext uri="{FF2B5EF4-FFF2-40B4-BE49-F238E27FC236}">
                <a16:creationId xmlns:a16="http://schemas.microsoft.com/office/drawing/2014/main" id="{86B6D762-C9DD-4996-B05F-20E8C744D387}"/>
              </a:ext>
            </a:extLst>
          </p:cNvPr>
          <p:cNvSpPr txBox="1">
            <a:spLocks/>
          </p:cNvSpPr>
          <p:nvPr/>
        </p:nvSpPr>
        <p:spPr>
          <a:xfrm>
            <a:off x="3956199" y="4750263"/>
            <a:ext cx="1353099" cy="561975"/>
          </a:xfrm>
          <a:prstGeom prst="rect">
            <a:avLst/>
          </a:prstGeom>
          <a:solidFill>
            <a:srgbClr val="F0D1F2"/>
          </a:solidFill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sz="1200" b="1" dirty="0">
                <a:solidFill>
                  <a:schemeClr val="accent6">
                    <a:lumMod val="75000"/>
                  </a:schemeClr>
                </a:solidFill>
              </a:rPr>
              <a:t>МЕРОПРИЯТИЯ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</a:rPr>
              <a:t> 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      </a:t>
            </a:r>
          </a:p>
          <a:p>
            <a:pPr rtl="0"/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   </a:t>
            </a:r>
          </a:p>
        </p:txBody>
      </p:sp>
      <p:sp>
        <p:nvSpPr>
          <p:cNvPr id="63" name="Текст 31">
            <a:extLst>
              <a:ext uri="{FF2B5EF4-FFF2-40B4-BE49-F238E27FC236}">
                <a16:creationId xmlns:a16="http://schemas.microsoft.com/office/drawing/2014/main" id="{096832AE-2EF2-4535-996B-35001117AE74}"/>
              </a:ext>
            </a:extLst>
          </p:cNvPr>
          <p:cNvSpPr txBox="1">
            <a:spLocks/>
          </p:cNvSpPr>
          <p:nvPr/>
        </p:nvSpPr>
        <p:spPr>
          <a:xfrm>
            <a:off x="3964637" y="5023410"/>
            <a:ext cx="1396180" cy="20569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ДЕНЬ ПОБЕДЫ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3E1BC326-1FAE-422A-BA37-4C92724EF472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/>
        <p:txBody>
          <a:bodyPr rtlCol="0"/>
          <a:lstStyle/>
          <a:p>
            <a:pPr rtl="0"/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  <p:sp>
        <p:nvSpPr>
          <p:cNvPr id="23" name="Текст 22">
            <a:extLst>
              <a:ext uri="{FF2B5EF4-FFF2-40B4-BE49-F238E27FC236}">
                <a16:creationId xmlns:a16="http://schemas.microsoft.com/office/drawing/2014/main" id="{5DD0D4ED-8247-483E-A339-415BFA0545C5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/>
        <p:txBody>
          <a:bodyPr rtlCol="0"/>
          <a:lstStyle/>
          <a:p>
            <a:pPr rtl="0"/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  <p:sp>
        <p:nvSpPr>
          <p:cNvPr id="25" name="Текст 24">
            <a:extLst>
              <a:ext uri="{FF2B5EF4-FFF2-40B4-BE49-F238E27FC236}">
                <a16:creationId xmlns:a16="http://schemas.microsoft.com/office/drawing/2014/main" id="{BED3DA06-A855-49CE-8356-4A9D947FC823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/>
        <p:txBody>
          <a:bodyPr rtlCol="0"/>
          <a:lstStyle/>
          <a:p>
            <a:pPr rtl="0"/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cxnSp>
        <p:nvCxnSpPr>
          <p:cNvPr id="76" name="Прямая со стрелкой 75" title="Линии событий на временной шкале">
            <a:extLst>
              <a:ext uri="{FF2B5EF4-FFF2-40B4-BE49-F238E27FC236}">
                <a16:creationId xmlns:a16="http://schemas.microsoft.com/office/drawing/2014/main" id="{EB858692-F88E-43A4-8B27-E23B8AC17249}"/>
              </a:ext>
            </a:extLst>
          </p:cNvPr>
          <p:cNvCxnSpPr>
            <a:cxnSpLocks/>
          </p:cNvCxnSpPr>
          <p:nvPr/>
        </p:nvCxnSpPr>
        <p:spPr>
          <a:xfrm flipV="1">
            <a:off x="5478655" y="3925614"/>
            <a:ext cx="2" cy="1880408"/>
          </a:xfrm>
          <a:prstGeom prst="straightConnector1">
            <a:avLst/>
          </a:prstGeom>
          <a:ln w="3810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Текст 27">
            <a:extLst>
              <a:ext uri="{FF2B5EF4-FFF2-40B4-BE49-F238E27FC236}">
                <a16:creationId xmlns:a16="http://schemas.microsoft.com/office/drawing/2014/main" id="{B7E6CCF4-3AC5-455D-B1E1-9CDCE79FA2DA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/>
        <p:txBody>
          <a:bodyPr rtlCol="0"/>
          <a:lstStyle/>
          <a:p>
            <a:pPr rtl="0"/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9" name="Текст 28">
            <a:extLst>
              <a:ext uri="{FF2B5EF4-FFF2-40B4-BE49-F238E27FC236}">
                <a16:creationId xmlns:a16="http://schemas.microsoft.com/office/drawing/2014/main" id="{AF84C149-B9E1-4CEB-AC25-65E5E0C9ECDB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/>
        <p:txBody>
          <a:bodyPr rtlCol="0"/>
          <a:lstStyle/>
          <a:p>
            <a:pPr rtl="0"/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cxnSp>
        <p:nvCxnSpPr>
          <p:cNvPr id="73" name="Прямая со стрелкой 72" title="Линии событий временной шкалы">
            <a:extLst>
              <a:ext uri="{FF2B5EF4-FFF2-40B4-BE49-F238E27FC236}">
                <a16:creationId xmlns:a16="http://schemas.microsoft.com/office/drawing/2014/main" id="{4A412F69-2D59-4EA2-9BA0-74B513D9F63B}"/>
              </a:ext>
            </a:extLst>
          </p:cNvPr>
          <p:cNvCxnSpPr>
            <a:cxnSpLocks/>
          </p:cNvCxnSpPr>
          <p:nvPr/>
        </p:nvCxnSpPr>
        <p:spPr>
          <a:xfrm>
            <a:off x="8462668" y="2915955"/>
            <a:ext cx="0" cy="865385"/>
          </a:xfrm>
          <a:prstGeom prst="straightConnector1">
            <a:avLst/>
          </a:prstGeom>
          <a:ln w="3810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Текст 30">
            <a:extLst>
              <a:ext uri="{FF2B5EF4-FFF2-40B4-BE49-F238E27FC236}">
                <a16:creationId xmlns:a16="http://schemas.microsoft.com/office/drawing/2014/main" id="{3BF16A02-C583-41A6-B28D-1DA71C3D603B}"/>
              </a:ext>
            </a:extLst>
          </p:cNvPr>
          <p:cNvSpPr txBox="1">
            <a:spLocks/>
          </p:cNvSpPr>
          <p:nvPr/>
        </p:nvSpPr>
        <p:spPr>
          <a:xfrm>
            <a:off x="7695473" y="2511823"/>
            <a:ext cx="1471444" cy="561975"/>
          </a:xfrm>
          <a:prstGeom prst="rect">
            <a:avLst/>
          </a:prstGeom>
          <a:solidFill>
            <a:srgbClr val="D4BCFF"/>
          </a:solidFill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sz="1100" b="1" dirty="0">
                <a:solidFill>
                  <a:srgbClr val="0070C0"/>
                </a:solidFill>
              </a:rPr>
              <a:t>ФЕСТИВАЛЬ</a:t>
            </a:r>
            <a:r>
              <a:rPr lang="ru-RU" sz="1200" b="1" dirty="0">
                <a:solidFill>
                  <a:srgbClr val="0070C0"/>
                </a:solidFill>
              </a:rPr>
              <a:t> </a:t>
            </a:r>
            <a:r>
              <a:rPr lang="ru-RU" sz="1100" b="1" dirty="0">
                <a:solidFill>
                  <a:srgbClr val="0070C0"/>
                </a:solidFill>
              </a:rPr>
              <a:t>«ДРУЖБА НАРОДОВ</a:t>
            </a:r>
            <a:r>
              <a:rPr lang="ru-RU" sz="1100" dirty="0">
                <a:solidFill>
                  <a:srgbClr val="0070C0"/>
                </a:solidFill>
              </a:rPr>
              <a:t>»</a:t>
            </a:r>
            <a:endParaRPr lang="ru-RU" dirty="0">
              <a:solidFill>
                <a:srgbClr val="0070C0"/>
              </a:solidFill>
            </a:endParaRPr>
          </a:p>
        </p:txBody>
      </p:sp>
      <p:grpSp>
        <p:nvGrpSpPr>
          <p:cNvPr id="33" name="Группа 32" title="Линии месяцев временной шкалы">
            <a:extLst>
              <a:ext uri="{FF2B5EF4-FFF2-40B4-BE49-F238E27FC236}">
                <a16:creationId xmlns:a16="http://schemas.microsoft.com/office/drawing/2014/main" id="{AFD09076-D1F6-4F08-8939-1F1577E5A1AC}"/>
              </a:ext>
            </a:extLst>
          </p:cNvPr>
          <p:cNvGrpSpPr/>
          <p:nvPr/>
        </p:nvGrpSpPr>
        <p:grpSpPr>
          <a:xfrm>
            <a:off x="620712" y="3799174"/>
            <a:ext cx="10856346" cy="154901"/>
            <a:chOff x="620712" y="3799174"/>
            <a:chExt cx="10856346" cy="154901"/>
          </a:xfrm>
        </p:grpSpPr>
        <p:cxnSp>
          <p:nvCxnSpPr>
            <p:cNvPr id="34" name="Прямая соединительная линия 33">
              <a:extLst>
                <a:ext uri="{FF2B5EF4-FFF2-40B4-BE49-F238E27FC236}">
                  <a16:creationId xmlns:a16="http://schemas.microsoft.com/office/drawing/2014/main" id="{1851F931-A22B-44AA-B078-8F13276740C5}"/>
                </a:ext>
              </a:extLst>
            </p:cNvPr>
            <p:cNvCxnSpPr>
              <a:cxnSpLocks/>
              <a:stCxn id="6" idx="2"/>
            </p:cNvCxnSpPr>
            <p:nvPr/>
          </p:nvCxnSpPr>
          <p:spPr>
            <a:xfrm>
              <a:off x="620712" y="3799174"/>
              <a:ext cx="1" cy="154901"/>
            </a:xfrm>
            <a:prstGeom prst="line">
              <a:avLst/>
            </a:prstGeom>
            <a:ln w="28575">
              <a:solidFill>
                <a:srgbClr val="0432FF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653A16F3-2319-4900-94E3-2D1EE11FE250}"/>
                </a:ext>
              </a:extLst>
            </p:cNvPr>
            <p:cNvCxnSpPr/>
            <p:nvPr/>
          </p:nvCxnSpPr>
          <p:spPr>
            <a:xfrm>
              <a:off x="1092727" y="3799174"/>
              <a:ext cx="1" cy="154901"/>
            </a:xfrm>
            <a:prstGeom prst="line">
              <a:avLst/>
            </a:prstGeom>
            <a:ln w="28575">
              <a:solidFill>
                <a:srgbClr val="0432FF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id="{44FC807E-B2A8-4953-AA5C-6D49F5FE3128}"/>
                </a:ext>
              </a:extLst>
            </p:cNvPr>
            <p:cNvCxnSpPr/>
            <p:nvPr/>
          </p:nvCxnSpPr>
          <p:spPr>
            <a:xfrm>
              <a:off x="1564742" y="3799174"/>
              <a:ext cx="1" cy="154901"/>
            </a:xfrm>
            <a:prstGeom prst="line">
              <a:avLst/>
            </a:prstGeom>
            <a:ln w="28575">
              <a:solidFill>
                <a:srgbClr val="0432FF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62129982-9661-4201-A7A9-D830435CAF7C}"/>
                </a:ext>
              </a:extLst>
            </p:cNvPr>
            <p:cNvCxnSpPr/>
            <p:nvPr/>
          </p:nvCxnSpPr>
          <p:spPr>
            <a:xfrm>
              <a:off x="2036757" y="3799174"/>
              <a:ext cx="1" cy="154901"/>
            </a:xfrm>
            <a:prstGeom prst="line">
              <a:avLst/>
            </a:prstGeom>
            <a:ln w="28575">
              <a:solidFill>
                <a:srgbClr val="0432FF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>
              <a:extLst>
                <a:ext uri="{FF2B5EF4-FFF2-40B4-BE49-F238E27FC236}">
                  <a16:creationId xmlns:a16="http://schemas.microsoft.com/office/drawing/2014/main" id="{8EC9CA8C-382D-4780-857E-7923D6612296}"/>
                </a:ext>
              </a:extLst>
            </p:cNvPr>
            <p:cNvCxnSpPr/>
            <p:nvPr/>
          </p:nvCxnSpPr>
          <p:spPr>
            <a:xfrm>
              <a:off x="2508772" y="3799174"/>
              <a:ext cx="1" cy="154901"/>
            </a:xfrm>
            <a:prstGeom prst="line">
              <a:avLst/>
            </a:prstGeom>
            <a:ln w="28575">
              <a:solidFill>
                <a:srgbClr val="0432FF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55124F5F-0D19-4683-ABFD-3276BD8C0D2A}"/>
                </a:ext>
              </a:extLst>
            </p:cNvPr>
            <p:cNvCxnSpPr/>
            <p:nvPr/>
          </p:nvCxnSpPr>
          <p:spPr>
            <a:xfrm>
              <a:off x="2980787" y="3799174"/>
              <a:ext cx="1" cy="154901"/>
            </a:xfrm>
            <a:prstGeom prst="line">
              <a:avLst/>
            </a:prstGeom>
            <a:ln w="28575">
              <a:solidFill>
                <a:srgbClr val="0432FF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>
              <a:extLst>
                <a:ext uri="{FF2B5EF4-FFF2-40B4-BE49-F238E27FC236}">
                  <a16:creationId xmlns:a16="http://schemas.microsoft.com/office/drawing/2014/main" id="{33740EF7-5BAA-4406-9463-F2DBFE3F1764}"/>
                </a:ext>
              </a:extLst>
            </p:cNvPr>
            <p:cNvCxnSpPr/>
            <p:nvPr/>
          </p:nvCxnSpPr>
          <p:spPr>
            <a:xfrm>
              <a:off x="3452802" y="3799174"/>
              <a:ext cx="1" cy="154901"/>
            </a:xfrm>
            <a:prstGeom prst="line">
              <a:avLst/>
            </a:prstGeom>
            <a:ln w="28575">
              <a:solidFill>
                <a:srgbClr val="0432FF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>
              <a:extLst>
                <a:ext uri="{FF2B5EF4-FFF2-40B4-BE49-F238E27FC236}">
                  <a16:creationId xmlns:a16="http://schemas.microsoft.com/office/drawing/2014/main" id="{4E722C75-9D4B-4ACF-8624-346EBA52AB0C}"/>
                </a:ext>
              </a:extLst>
            </p:cNvPr>
            <p:cNvCxnSpPr/>
            <p:nvPr/>
          </p:nvCxnSpPr>
          <p:spPr>
            <a:xfrm>
              <a:off x="3924817" y="3799174"/>
              <a:ext cx="1" cy="154901"/>
            </a:xfrm>
            <a:prstGeom prst="line">
              <a:avLst/>
            </a:prstGeom>
            <a:ln w="28575">
              <a:solidFill>
                <a:srgbClr val="0432FF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>
              <a:extLst>
                <a:ext uri="{FF2B5EF4-FFF2-40B4-BE49-F238E27FC236}">
                  <a16:creationId xmlns:a16="http://schemas.microsoft.com/office/drawing/2014/main" id="{2D341D20-3335-4187-B094-E72F119FBFA6}"/>
                </a:ext>
              </a:extLst>
            </p:cNvPr>
            <p:cNvCxnSpPr/>
            <p:nvPr/>
          </p:nvCxnSpPr>
          <p:spPr>
            <a:xfrm>
              <a:off x="4396832" y="3799174"/>
              <a:ext cx="1" cy="154901"/>
            </a:xfrm>
            <a:prstGeom prst="line">
              <a:avLst/>
            </a:prstGeom>
            <a:ln w="28575">
              <a:solidFill>
                <a:srgbClr val="0432FF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>
              <a:extLst>
                <a:ext uri="{FF2B5EF4-FFF2-40B4-BE49-F238E27FC236}">
                  <a16:creationId xmlns:a16="http://schemas.microsoft.com/office/drawing/2014/main" id="{3BA093FB-4616-49E8-A8CB-7A95CC81F7BF}"/>
                </a:ext>
              </a:extLst>
            </p:cNvPr>
            <p:cNvCxnSpPr/>
            <p:nvPr/>
          </p:nvCxnSpPr>
          <p:spPr>
            <a:xfrm>
              <a:off x="4868847" y="3799174"/>
              <a:ext cx="1" cy="154901"/>
            </a:xfrm>
            <a:prstGeom prst="line">
              <a:avLst/>
            </a:prstGeom>
            <a:ln w="28575">
              <a:solidFill>
                <a:srgbClr val="0432FF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>
              <a:extLst>
                <a:ext uri="{FF2B5EF4-FFF2-40B4-BE49-F238E27FC236}">
                  <a16:creationId xmlns:a16="http://schemas.microsoft.com/office/drawing/2014/main" id="{2237583E-E0FF-431F-AEFC-A3E007B41FEF}"/>
                </a:ext>
              </a:extLst>
            </p:cNvPr>
            <p:cNvCxnSpPr/>
            <p:nvPr/>
          </p:nvCxnSpPr>
          <p:spPr>
            <a:xfrm>
              <a:off x="5340862" y="3799174"/>
              <a:ext cx="1" cy="154901"/>
            </a:xfrm>
            <a:prstGeom prst="line">
              <a:avLst/>
            </a:prstGeom>
            <a:ln w="28575">
              <a:solidFill>
                <a:srgbClr val="0432FF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>
              <a:extLst>
                <a:ext uri="{FF2B5EF4-FFF2-40B4-BE49-F238E27FC236}">
                  <a16:creationId xmlns:a16="http://schemas.microsoft.com/office/drawing/2014/main" id="{C8CC9F1D-9948-435E-B101-CE530C3C415D}"/>
                </a:ext>
              </a:extLst>
            </p:cNvPr>
            <p:cNvCxnSpPr/>
            <p:nvPr/>
          </p:nvCxnSpPr>
          <p:spPr>
            <a:xfrm>
              <a:off x="5812877" y="3799174"/>
              <a:ext cx="1" cy="154901"/>
            </a:xfrm>
            <a:prstGeom prst="line">
              <a:avLst/>
            </a:prstGeom>
            <a:ln w="28575">
              <a:solidFill>
                <a:srgbClr val="0432FF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>
              <a:extLst>
                <a:ext uri="{FF2B5EF4-FFF2-40B4-BE49-F238E27FC236}">
                  <a16:creationId xmlns:a16="http://schemas.microsoft.com/office/drawing/2014/main" id="{FDED2865-67EC-4583-B0BC-2A7549CA14FE}"/>
                </a:ext>
              </a:extLst>
            </p:cNvPr>
            <p:cNvCxnSpPr/>
            <p:nvPr/>
          </p:nvCxnSpPr>
          <p:spPr>
            <a:xfrm>
              <a:off x="6284892" y="3799174"/>
              <a:ext cx="1" cy="154901"/>
            </a:xfrm>
            <a:prstGeom prst="line">
              <a:avLst/>
            </a:prstGeom>
            <a:ln w="28575">
              <a:solidFill>
                <a:srgbClr val="0432FF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я соединительная линия 46">
              <a:extLst>
                <a:ext uri="{FF2B5EF4-FFF2-40B4-BE49-F238E27FC236}">
                  <a16:creationId xmlns:a16="http://schemas.microsoft.com/office/drawing/2014/main" id="{78E72E4E-F5B7-469D-9C2A-54960B3814DA}"/>
                </a:ext>
              </a:extLst>
            </p:cNvPr>
            <p:cNvCxnSpPr/>
            <p:nvPr/>
          </p:nvCxnSpPr>
          <p:spPr>
            <a:xfrm>
              <a:off x="6756907" y="3799174"/>
              <a:ext cx="1" cy="154901"/>
            </a:xfrm>
            <a:prstGeom prst="line">
              <a:avLst/>
            </a:prstGeom>
            <a:ln w="28575">
              <a:solidFill>
                <a:srgbClr val="0432FF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>
              <a:extLst>
                <a:ext uri="{FF2B5EF4-FFF2-40B4-BE49-F238E27FC236}">
                  <a16:creationId xmlns:a16="http://schemas.microsoft.com/office/drawing/2014/main" id="{F2A5CFE2-8B3A-4FE1-B4D5-A3C1CDD0D60B}"/>
                </a:ext>
              </a:extLst>
            </p:cNvPr>
            <p:cNvCxnSpPr/>
            <p:nvPr/>
          </p:nvCxnSpPr>
          <p:spPr>
            <a:xfrm>
              <a:off x="7228922" y="3799174"/>
              <a:ext cx="1" cy="154901"/>
            </a:xfrm>
            <a:prstGeom prst="line">
              <a:avLst/>
            </a:prstGeom>
            <a:ln w="28575">
              <a:solidFill>
                <a:srgbClr val="0432FF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>
              <a:extLst>
                <a:ext uri="{FF2B5EF4-FFF2-40B4-BE49-F238E27FC236}">
                  <a16:creationId xmlns:a16="http://schemas.microsoft.com/office/drawing/2014/main" id="{D8945B65-A1FD-4893-8E5B-694EBE6ABE48}"/>
                </a:ext>
              </a:extLst>
            </p:cNvPr>
            <p:cNvCxnSpPr/>
            <p:nvPr/>
          </p:nvCxnSpPr>
          <p:spPr>
            <a:xfrm>
              <a:off x="7700937" y="3799174"/>
              <a:ext cx="1" cy="154901"/>
            </a:xfrm>
            <a:prstGeom prst="line">
              <a:avLst/>
            </a:prstGeom>
            <a:ln w="28575">
              <a:solidFill>
                <a:srgbClr val="0432FF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>
              <a:extLst>
                <a:ext uri="{FF2B5EF4-FFF2-40B4-BE49-F238E27FC236}">
                  <a16:creationId xmlns:a16="http://schemas.microsoft.com/office/drawing/2014/main" id="{69559BBA-B1D3-41F3-BCBE-CB4BB933EEA0}"/>
                </a:ext>
              </a:extLst>
            </p:cNvPr>
            <p:cNvCxnSpPr/>
            <p:nvPr/>
          </p:nvCxnSpPr>
          <p:spPr>
            <a:xfrm>
              <a:off x="8172952" y="3799174"/>
              <a:ext cx="1" cy="154901"/>
            </a:xfrm>
            <a:prstGeom prst="line">
              <a:avLst/>
            </a:prstGeom>
            <a:ln w="28575">
              <a:solidFill>
                <a:srgbClr val="0432FF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>
              <a:extLst>
                <a:ext uri="{FF2B5EF4-FFF2-40B4-BE49-F238E27FC236}">
                  <a16:creationId xmlns:a16="http://schemas.microsoft.com/office/drawing/2014/main" id="{03F8D889-DFE8-4946-8A9F-E89EBA86CE55}"/>
                </a:ext>
              </a:extLst>
            </p:cNvPr>
            <p:cNvCxnSpPr/>
            <p:nvPr/>
          </p:nvCxnSpPr>
          <p:spPr>
            <a:xfrm>
              <a:off x="8644967" y="3799174"/>
              <a:ext cx="1" cy="154901"/>
            </a:xfrm>
            <a:prstGeom prst="line">
              <a:avLst/>
            </a:prstGeom>
            <a:ln w="28575">
              <a:solidFill>
                <a:srgbClr val="0432FF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>
              <a:extLst>
                <a:ext uri="{FF2B5EF4-FFF2-40B4-BE49-F238E27FC236}">
                  <a16:creationId xmlns:a16="http://schemas.microsoft.com/office/drawing/2014/main" id="{899FC3E1-760C-485D-A894-659E36DBFBA0}"/>
                </a:ext>
              </a:extLst>
            </p:cNvPr>
            <p:cNvCxnSpPr/>
            <p:nvPr/>
          </p:nvCxnSpPr>
          <p:spPr>
            <a:xfrm>
              <a:off x="9116982" y="3799174"/>
              <a:ext cx="1" cy="154901"/>
            </a:xfrm>
            <a:prstGeom prst="line">
              <a:avLst/>
            </a:prstGeom>
            <a:ln w="28575">
              <a:solidFill>
                <a:srgbClr val="0432FF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>
              <a:extLst>
                <a:ext uri="{FF2B5EF4-FFF2-40B4-BE49-F238E27FC236}">
                  <a16:creationId xmlns:a16="http://schemas.microsoft.com/office/drawing/2014/main" id="{FC2AD8BF-2DAB-46F3-9334-006C0E601416}"/>
                </a:ext>
              </a:extLst>
            </p:cNvPr>
            <p:cNvCxnSpPr/>
            <p:nvPr/>
          </p:nvCxnSpPr>
          <p:spPr>
            <a:xfrm>
              <a:off x="9588997" y="3799174"/>
              <a:ext cx="1" cy="154901"/>
            </a:xfrm>
            <a:prstGeom prst="line">
              <a:avLst/>
            </a:prstGeom>
            <a:ln w="28575">
              <a:solidFill>
                <a:srgbClr val="0432FF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>
              <a:extLst>
                <a:ext uri="{FF2B5EF4-FFF2-40B4-BE49-F238E27FC236}">
                  <a16:creationId xmlns:a16="http://schemas.microsoft.com/office/drawing/2014/main" id="{F3ECD0E7-AEC7-4FC2-AD8C-FD1309F9C4A9}"/>
                </a:ext>
              </a:extLst>
            </p:cNvPr>
            <p:cNvCxnSpPr/>
            <p:nvPr/>
          </p:nvCxnSpPr>
          <p:spPr>
            <a:xfrm>
              <a:off x="10061012" y="3799174"/>
              <a:ext cx="1" cy="154901"/>
            </a:xfrm>
            <a:prstGeom prst="line">
              <a:avLst/>
            </a:prstGeom>
            <a:ln w="28575">
              <a:solidFill>
                <a:srgbClr val="0432FF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Прямая соединительная линия 54">
              <a:extLst>
                <a:ext uri="{FF2B5EF4-FFF2-40B4-BE49-F238E27FC236}">
                  <a16:creationId xmlns:a16="http://schemas.microsoft.com/office/drawing/2014/main" id="{D7C5386D-5D43-4282-AB46-61FD65332554}"/>
                </a:ext>
              </a:extLst>
            </p:cNvPr>
            <p:cNvCxnSpPr/>
            <p:nvPr/>
          </p:nvCxnSpPr>
          <p:spPr>
            <a:xfrm>
              <a:off x="10533027" y="3799174"/>
              <a:ext cx="1" cy="154901"/>
            </a:xfrm>
            <a:prstGeom prst="line">
              <a:avLst/>
            </a:prstGeom>
            <a:ln w="28575">
              <a:solidFill>
                <a:srgbClr val="0432FF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Прямая соединительная линия 55">
              <a:extLst>
                <a:ext uri="{FF2B5EF4-FFF2-40B4-BE49-F238E27FC236}">
                  <a16:creationId xmlns:a16="http://schemas.microsoft.com/office/drawing/2014/main" id="{70974A3F-6B41-4413-8B89-13F538C736F8}"/>
                </a:ext>
              </a:extLst>
            </p:cNvPr>
            <p:cNvCxnSpPr/>
            <p:nvPr/>
          </p:nvCxnSpPr>
          <p:spPr>
            <a:xfrm>
              <a:off x="11005042" y="3799174"/>
              <a:ext cx="1" cy="154901"/>
            </a:xfrm>
            <a:prstGeom prst="line">
              <a:avLst/>
            </a:prstGeom>
            <a:ln w="28575">
              <a:solidFill>
                <a:srgbClr val="0432FF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единительная линия 56">
              <a:extLst>
                <a:ext uri="{FF2B5EF4-FFF2-40B4-BE49-F238E27FC236}">
                  <a16:creationId xmlns:a16="http://schemas.microsoft.com/office/drawing/2014/main" id="{8ABC7720-8A37-473F-B4FC-E67552008163}"/>
                </a:ext>
              </a:extLst>
            </p:cNvPr>
            <p:cNvCxnSpPr/>
            <p:nvPr/>
          </p:nvCxnSpPr>
          <p:spPr>
            <a:xfrm>
              <a:off x="11477057" y="3799174"/>
              <a:ext cx="1" cy="154901"/>
            </a:xfrm>
            <a:prstGeom prst="line">
              <a:avLst/>
            </a:prstGeom>
            <a:ln w="28575">
              <a:solidFill>
                <a:srgbClr val="0432FF"/>
              </a:solidFill>
              <a:headEnd type="oval" w="sm" len="sm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49B9F8F-4732-4438-9D9E-2501EE5F08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smtClean="0"/>
              <a:pPr rtl="0"/>
              <a:t>30</a:t>
            </a:fld>
            <a:endParaRPr lang="ru-RU"/>
          </a:p>
        </p:txBody>
      </p:sp>
      <p:sp>
        <p:nvSpPr>
          <p:cNvPr id="86" name="Текст 31">
            <a:extLst>
              <a:ext uri="{FF2B5EF4-FFF2-40B4-BE49-F238E27FC236}">
                <a16:creationId xmlns:a16="http://schemas.microsoft.com/office/drawing/2014/main" id="{AAB91FF0-6416-DF52-7BB8-3CC6AF3796B2}"/>
              </a:ext>
            </a:extLst>
          </p:cNvPr>
          <p:cNvSpPr txBox="1">
            <a:spLocks/>
          </p:cNvSpPr>
          <p:nvPr/>
        </p:nvSpPr>
        <p:spPr>
          <a:xfrm>
            <a:off x="2873005" y="2141622"/>
            <a:ext cx="1794851" cy="24174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dirty="0">
                <a:solidFill>
                  <a:schemeClr val="accent6">
                    <a:lumMod val="75000"/>
                  </a:schemeClr>
                </a:solidFill>
              </a:rPr>
              <a:t>65 ЛЕТ СО ДНЯ ПОЛЕТА Ю.А. ГАГАРИНА</a:t>
            </a:r>
          </a:p>
        </p:txBody>
      </p:sp>
      <p:cxnSp>
        <p:nvCxnSpPr>
          <p:cNvPr id="87" name="Прямая со стрелкой 72" title="Линии событий временной шкалы">
            <a:extLst>
              <a:ext uri="{FF2B5EF4-FFF2-40B4-BE49-F238E27FC236}">
                <a16:creationId xmlns:a16="http://schemas.microsoft.com/office/drawing/2014/main" id="{7C4401B7-CC7E-33BA-0F08-CEEE5A428A01}"/>
              </a:ext>
            </a:extLst>
          </p:cNvPr>
          <p:cNvCxnSpPr>
            <a:cxnSpLocks/>
          </p:cNvCxnSpPr>
          <p:nvPr/>
        </p:nvCxnSpPr>
        <p:spPr>
          <a:xfrm>
            <a:off x="5530430" y="2961551"/>
            <a:ext cx="10454" cy="865810"/>
          </a:xfrm>
          <a:prstGeom prst="straightConnector1">
            <a:avLst/>
          </a:prstGeom>
          <a:ln w="3810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Текст 30">
            <a:extLst>
              <a:ext uri="{FF2B5EF4-FFF2-40B4-BE49-F238E27FC236}">
                <a16:creationId xmlns:a16="http://schemas.microsoft.com/office/drawing/2014/main" id="{6949AA83-FE91-641C-6CA9-ABE48090337D}"/>
              </a:ext>
            </a:extLst>
          </p:cNvPr>
          <p:cNvSpPr txBox="1">
            <a:spLocks/>
          </p:cNvSpPr>
          <p:nvPr/>
        </p:nvSpPr>
        <p:spPr>
          <a:xfrm>
            <a:off x="4889168" y="5460480"/>
            <a:ext cx="1243345" cy="486029"/>
          </a:xfrm>
          <a:prstGeom prst="rect">
            <a:avLst/>
          </a:prstGeom>
          <a:solidFill>
            <a:srgbClr val="D4BCFF"/>
          </a:solidFill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sz="1100" b="1" dirty="0">
                <a:solidFill>
                  <a:srgbClr val="0070C0"/>
                </a:solidFill>
              </a:rPr>
              <a:t>ФЕСТИВАЛЬ</a:t>
            </a:r>
            <a:r>
              <a:rPr lang="ru-RU" sz="1100" dirty="0">
                <a:solidFill>
                  <a:srgbClr val="0070C0"/>
                </a:solidFill>
              </a:rPr>
              <a:t> </a:t>
            </a:r>
            <a:r>
              <a:rPr lang="ru-RU" sz="1100" b="1" dirty="0">
                <a:solidFill>
                  <a:srgbClr val="0070C0"/>
                </a:solidFill>
              </a:rPr>
              <a:t>ДЕТСТВА </a:t>
            </a:r>
            <a:r>
              <a:rPr lang="ru-RU" sz="1200" b="1" dirty="0">
                <a:solidFill>
                  <a:srgbClr val="0070C0"/>
                </a:solidFill>
              </a:rPr>
              <a:t>  </a:t>
            </a:r>
            <a:r>
              <a:rPr lang="ru-RU" sz="1400" b="1" dirty="0">
                <a:solidFill>
                  <a:srgbClr val="0070C0"/>
                </a:solidFill>
              </a:rPr>
              <a:t>      </a:t>
            </a:r>
          </a:p>
          <a:p>
            <a:pPr rtl="0"/>
            <a:r>
              <a:rPr lang="ru-RU" dirty="0">
                <a:solidFill>
                  <a:srgbClr val="C00000"/>
                </a:solidFill>
              </a:rPr>
              <a:t>   </a:t>
            </a:r>
          </a:p>
        </p:txBody>
      </p:sp>
      <p:sp>
        <p:nvSpPr>
          <p:cNvPr id="94" name="Текст 30">
            <a:extLst>
              <a:ext uri="{FF2B5EF4-FFF2-40B4-BE49-F238E27FC236}">
                <a16:creationId xmlns:a16="http://schemas.microsoft.com/office/drawing/2014/main" id="{AE3E6F8A-0A1F-E7F4-3537-A5EC044EC37C}"/>
              </a:ext>
            </a:extLst>
          </p:cNvPr>
          <p:cNvSpPr txBox="1">
            <a:spLocks/>
          </p:cNvSpPr>
          <p:nvPr/>
        </p:nvSpPr>
        <p:spPr>
          <a:xfrm>
            <a:off x="2443210" y="4654483"/>
            <a:ext cx="1232343" cy="53270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sz="1000" b="1" dirty="0">
                <a:solidFill>
                  <a:schemeClr val="accent4">
                    <a:lumMod val="50000"/>
                  </a:schemeClr>
                </a:solidFill>
              </a:rPr>
              <a:t>НАРОДНОЕ        ГУЛЯНИЕ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  <a:p>
            <a:pPr rtl="0"/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   </a:t>
            </a:r>
          </a:p>
        </p:txBody>
      </p:sp>
      <p:cxnSp>
        <p:nvCxnSpPr>
          <p:cNvPr id="95" name="Прямая со стрелкой 74" title="Линии событий на временной шкале">
            <a:extLst>
              <a:ext uri="{FF2B5EF4-FFF2-40B4-BE49-F238E27FC236}">
                <a16:creationId xmlns:a16="http://schemas.microsoft.com/office/drawing/2014/main" id="{373A5D31-0C19-D1DC-4215-5584E967A067}"/>
              </a:ext>
            </a:extLst>
          </p:cNvPr>
          <p:cNvCxnSpPr>
            <a:cxnSpLocks/>
          </p:cNvCxnSpPr>
          <p:nvPr/>
        </p:nvCxnSpPr>
        <p:spPr>
          <a:xfrm rot="10800000" flipH="1">
            <a:off x="3086861" y="3923448"/>
            <a:ext cx="1" cy="776987"/>
          </a:xfrm>
          <a:prstGeom prst="straightConnector1">
            <a:avLst/>
          </a:prstGeom>
          <a:ln w="3810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0417B249-5719-6AF4-69A1-C199D13CE5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6488820"/>
            <a:ext cx="12192000" cy="2728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6FA3B21E-2AA5-BC17-0D15-88BC76FFE4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-10712"/>
            <a:ext cx="12192000" cy="218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8" name="Прямая со стрелкой 74" title="Линии событий на временной шкале">
            <a:extLst>
              <a:ext uri="{FF2B5EF4-FFF2-40B4-BE49-F238E27FC236}">
                <a16:creationId xmlns:a16="http://schemas.microsoft.com/office/drawing/2014/main" id="{287DCB2A-7951-E5B6-5FB5-19BE84BB1FB8}"/>
              </a:ext>
            </a:extLst>
          </p:cNvPr>
          <p:cNvCxnSpPr>
            <a:cxnSpLocks/>
          </p:cNvCxnSpPr>
          <p:nvPr/>
        </p:nvCxnSpPr>
        <p:spPr>
          <a:xfrm flipV="1">
            <a:off x="2142830" y="3900370"/>
            <a:ext cx="10606" cy="1497731"/>
          </a:xfrm>
          <a:prstGeom prst="straightConnector1">
            <a:avLst/>
          </a:prstGeom>
          <a:ln w="3810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 стрелкой 72" title="Линии событий временной шкалы">
            <a:extLst>
              <a:ext uri="{FF2B5EF4-FFF2-40B4-BE49-F238E27FC236}">
                <a16:creationId xmlns:a16="http://schemas.microsoft.com/office/drawing/2014/main" id="{CBB3929D-A9C3-2CF6-3AC5-51001A18D526}"/>
              </a:ext>
            </a:extLst>
          </p:cNvPr>
          <p:cNvCxnSpPr>
            <a:cxnSpLocks/>
          </p:cNvCxnSpPr>
          <p:nvPr/>
        </p:nvCxnSpPr>
        <p:spPr>
          <a:xfrm flipH="1">
            <a:off x="3607820" y="3015315"/>
            <a:ext cx="1" cy="776987"/>
          </a:xfrm>
          <a:prstGeom prst="straightConnector1">
            <a:avLst/>
          </a:prstGeom>
          <a:ln w="3810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Текст 30">
            <a:extLst>
              <a:ext uri="{FF2B5EF4-FFF2-40B4-BE49-F238E27FC236}">
                <a16:creationId xmlns:a16="http://schemas.microsoft.com/office/drawing/2014/main" id="{3CDBF1AD-CAC6-C6E0-CDBF-EC5DACD2D251}"/>
              </a:ext>
            </a:extLst>
          </p:cNvPr>
          <p:cNvSpPr txBox="1">
            <a:spLocks/>
          </p:cNvSpPr>
          <p:nvPr/>
        </p:nvSpPr>
        <p:spPr>
          <a:xfrm>
            <a:off x="2809280" y="2634753"/>
            <a:ext cx="1541023" cy="556446"/>
          </a:xfrm>
          <a:prstGeom prst="rect">
            <a:avLst/>
          </a:prstGeom>
          <a:solidFill>
            <a:srgbClr val="D4BCFF"/>
          </a:solidFill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sz="1100" b="1" dirty="0">
                <a:solidFill>
                  <a:srgbClr val="0070C0"/>
                </a:solidFill>
              </a:rPr>
              <a:t>ГОРОДСКОЙ КОНКУРС «КАМЕРТОН»</a:t>
            </a:r>
            <a:endParaRPr lang="ru-RU" sz="1400" b="1" dirty="0">
              <a:solidFill>
                <a:srgbClr val="0070C0"/>
              </a:solidFill>
            </a:endParaRPr>
          </a:p>
        </p:txBody>
      </p:sp>
      <p:cxnSp>
        <p:nvCxnSpPr>
          <p:cNvPr id="106" name="Прямая со стрелкой 72" title="Линии событий временной шкалы">
            <a:extLst>
              <a:ext uri="{FF2B5EF4-FFF2-40B4-BE49-F238E27FC236}">
                <a16:creationId xmlns:a16="http://schemas.microsoft.com/office/drawing/2014/main" id="{7811ACC9-D68A-0ED5-53F2-F2282C31F94B}"/>
              </a:ext>
            </a:extLst>
          </p:cNvPr>
          <p:cNvCxnSpPr>
            <a:cxnSpLocks/>
          </p:cNvCxnSpPr>
          <p:nvPr/>
        </p:nvCxnSpPr>
        <p:spPr>
          <a:xfrm>
            <a:off x="6051289" y="1855393"/>
            <a:ext cx="0" cy="1947640"/>
          </a:xfrm>
          <a:prstGeom prst="straightConnector1">
            <a:avLst/>
          </a:prstGeom>
          <a:ln w="3810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Текст 30">
            <a:extLst>
              <a:ext uri="{FF2B5EF4-FFF2-40B4-BE49-F238E27FC236}">
                <a16:creationId xmlns:a16="http://schemas.microsoft.com/office/drawing/2014/main" id="{4FE47D5D-1365-9AC8-A886-D2F29D060A02}"/>
              </a:ext>
            </a:extLst>
          </p:cNvPr>
          <p:cNvSpPr txBox="1">
            <a:spLocks/>
          </p:cNvSpPr>
          <p:nvPr/>
        </p:nvSpPr>
        <p:spPr>
          <a:xfrm>
            <a:off x="4811289" y="2513191"/>
            <a:ext cx="1471443" cy="473329"/>
          </a:xfrm>
          <a:prstGeom prst="rect">
            <a:avLst/>
          </a:prstGeom>
          <a:solidFill>
            <a:srgbClr val="F0D1F2"/>
          </a:solidFill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sz="1200" b="1" dirty="0">
                <a:solidFill>
                  <a:schemeClr val="accent6">
                    <a:lumMod val="75000"/>
                  </a:schemeClr>
                </a:solidFill>
              </a:rPr>
              <a:t>МЕРОПРИЯТИЯ</a:t>
            </a:r>
            <a:r>
              <a:rPr lang="ru-RU" sz="1100" b="1" dirty="0">
                <a:solidFill>
                  <a:schemeClr val="accent6">
                    <a:lumMod val="75000"/>
                  </a:schemeClr>
                </a:solidFill>
              </a:rPr>
              <a:t>       </a:t>
            </a: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</a:rPr>
              <a:t>ДЕНЬ ГОРОДА</a:t>
            </a:r>
            <a:endParaRPr lang="ru-RU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8" name="Текст 30">
            <a:extLst>
              <a:ext uri="{FF2B5EF4-FFF2-40B4-BE49-F238E27FC236}">
                <a16:creationId xmlns:a16="http://schemas.microsoft.com/office/drawing/2014/main" id="{5DFA3162-98BE-66CE-3D61-A38CB82325AD}"/>
              </a:ext>
            </a:extLst>
          </p:cNvPr>
          <p:cNvSpPr txBox="1">
            <a:spLocks/>
          </p:cNvSpPr>
          <p:nvPr/>
        </p:nvSpPr>
        <p:spPr>
          <a:xfrm>
            <a:off x="5243620" y="1639499"/>
            <a:ext cx="1665110" cy="5010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sz="1200" b="1" dirty="0">
                <a:solidFill>
                  <a:schemeClr val="accent4">
                    <a:lumMod val="50000"/>
                  </a:schemeClr>
                </a:solidFill>
              </a:rPr>
              <a:t>МЕРОПРИЯТИЯ</a:t>
            </a:r>
          </a:p>
          <a:p>
            <a:pPr rtl="0"/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rtl="0"/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9" name="Текст 30">
            <a:extLst>
              <a:ext uri="{FF2B5EF4-FFF2-40B4-BE49-F238E27FC236}">
                <a16:creationId xmlns:a16="http://schemas.microsoft.com/office/drawing/2014/main" id="{75D9A966-5E4D-6FF8-3EC3-5BB8E62CD280}"/>
              </a:ext>
            </a:extLst>
          </p:cNvPr>
          <p:cNvSpPr txBox="1">
            <a:spLocks/>
          </p:cNvSpPr>
          <p:nvPr/>
        </p:nvSpPr>
        <p:spPr>
          <a:xfrm>
            <a:off x="5303791" y="1857196"/>
            <a:ext cx="1604938" cy="2132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sz="1200" b="1" dirty="0">
                <a:solidFill>
                  <a:schemeClr val="accent4">
                    <a:lumMod val="50000"/>
                  </a:schemeClr>
                </a:solidFill>
              </a:rPr>
              <a:t>ДЕНЬ МОЛОДЕЖИ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cxnSp>
        <p:nvCxnSpPr>
          <p:cNvPr id="112" name="Прямая со стрелкой 74" title="Линии событий на временной шкале">
            <a:extLst>
              <a:ext uri="{FF2B5EF4-FFF2-40B4-BE49-F238E27FC236}">
                <a16:creationId xmlns:a16="http://schemas.microsoft.com/office/drawing/2014/main" id="{B22D5B43-195D-24F2-8A1E-E1F7FA308FD4}"/>
              </a:ext>
            </a:extLst>
          </p:cNvPr>
          <p:cNvCxnSpPr>
            <a:cxnSpLocks/>
          </p:cNvCxnSpPr>
          <p:nvPr/>
        </p:nvCxnSpPr>
        <p:spPr>
          <a:xfrm rot="10800000" flipH="1">
            <a:off x="11575258" y="3923447"/>
            <a:ext cx="1" cy="776987"/>
          </a:xfrm>
          <a:prstGeom prst="straightConnector1">
            <a:avLst/>
          </a:prstGeom>
          <a:ln w="3810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Текст 30">
            <a:extLst>
              <a:ext uri="{FF2B5EF4-FFF2-40B4-BE49-F238E27FC236}">
                <a16:creationId xmlns:a16="http://schemas.microsoft.com/office/drawing/2014/main" id="{926B0AAB-FFB2-4EF7-823F-9CC4BE3F9038}"/>
              </a:ext>
            </a:extLst>
          </p:cNvPr>
          <p:cNvSpPr txBox="1">
            <a:spLocks/>
          </p:cNvSpPr>
          <p:nvPr/>
        </p:nvSpPr>
        <p:spPr>
          <a:xfrm>
            <a:off x="10942762" y="4647633"/>
            <a:ext cx="1168210" cy="42857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sz="1000" b="1" dirty="0">
                <a:solidFill>
                  <a:schemeClr val="accent4">
                    <a:lumMod val="50000"/>
                  </a:schemeClr>
                </a:solidFill>
              </a:rPr>
              <a:t>НОВОГОДНИЕ МЕРОПРИЯТИЯ</a:t>
            </a:r>
          </a:p>
        </p:txBody>
      </p:sp>
      <p:sp>
        <p:nvSpPr>
          <p:cNvPr id="113" name="Текст 30">
            <a:extLst>
              <a:ext uri="{FF2B5EF4-FFF2-40B4-BE49-F238E27FC236}">
                <a16:creationId xmlns:a16="http://schemas.microsoft.com/office/drawing/2014/main" id="{DE7B8FC0-0EC6-D1DA-B6E3-6620BFD5ABFF}"/>
              </a:ext>
            </a:extLst>
          </p:cNvPr>
          <p:cNvSpPr txBox="1">
            <a:spLocks/>
          </p:cNvSpPr>
          <p:nvPr/>
        </p:nvSpPr>
        <p:spPr>
          <a:xfrm>
            <a:off x="8732777" y="4693817"/>
            <a:ext cx="1274484" cy="616753"/>
          </a:xfrm>
          <a:prstGeom prst="rect">
            <a:avLst/>
          </a:prstGeom>
          <a:solidFill>
            <a:srgbClr val="CFDBF2"/>
          </a:solidFill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sz="1000" b="1" dirty="0">
                <a:solidFill>
                  <a:schemeClr val="accent1">
                    <a:lumMod val="50000"/>
                  </a:schemeClr>
                </a:solidFill>
              </a:rPr>
              <a:t>МЕРОПРИЯТИЯ ДЕНЬ ПОЖИЛОГО ЧЕЛОВЕКА</a:t>
            </a:r>
            <a:endParaRPr lang="ru-RU" sz="11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7" name="Текст 31">
            <a:extLst>
              <a:ext uri="{FF2B5EF4-FFF2-40B4-BE49-F238E27FC236}">
                <a16:creationId xmlns:a16="http://schemas.microsoft.com/office/drawing/2014/main" id="{8CD2E1AD-1EB5-4624-9837-0D937266EA13}"/>
              </a:ext>
            </a:extLst>
          </p:cNvPr>
          <p:cNvSpPr txBox="1">
            <a:spLocks/>
          </p:cNvSpPr>
          <p:nvPr/>
        </p:nvSpPr>
        <p:spPr>
          <a:xfrm>
            <a:off x="2598605" y="4988387"/>
            <a:ext cx="935203" cy="2892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НАУРЫЗ</a:t>
            </a:r>
          </a:p>
        </p:txBody>
      </p:sp>
      <p:sp>
        <p:nvSpPr>
          <p:cNvPr id="115" name="Текст 30">
            <a:extLst>
              <a:ext uri="{FF2B5EF4-FFF2-40B4-BE49-F238E27FC236}">
                <a16:creationId xmlns:a16="http://schemas.microsoft.com/office/drawing/2014/main" id="{420F6CAF-583A-DBFA-81AD-D4649B940379}"/>
              </a:ext>
            </a:extLst>
          </p:cNvPr>
          <p:cNvSpPr txBox="1">
            <a:spLocks/>
          </p:cNvSpPr>
          <p:nvPr/>
        </p:nvSpPr>
        <p:spPr>
          <a:xfrm>
            <a:off x="1427675" y="5255042"/>
            <a:ext cx="1308593" cy="62685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sz="1000" b="1" dirty="0">
                <a:solidFill>
                  <a:schemeClr val="accent4">
                    <a:lumMod val="50000"/>
                  </a:schemeClr>
                </a:solidFill>
              </a:rPr>
              <a:t>НАРОДНОЕ        ГУЛЯНИЕ</a:t>
            </a: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  <a:p>
            <a:pPr rtl="0"/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</a:p>
        </p:txBody>
      </p:sp>
      <p:sp>
        <p:nvSpPr>
          <p:cNvPr id="114" name="Текст 31">
            <a:extLst>
              <a:ext uri="{FF2B5EF4-FFF2-40B4-BE49-F238E27FC236}">
                <a16:creationId xmlns:a16="http://schemas.microsoft.com/office/drawing/2014/main" id="{00744E33-0FF8-6091-0297-05E77876480B}"/>
              </a:ext>
            </a:extLst>
          </p:cNvPr>
          <p:cNvSpPr txBox="1">
            <a:spLocks/>
          </p:cNvSpPr>
          <p:nvPr/>
        </p:nvSpPr>
        <p:spPr>
          <a:xfrm>
            <a:off x="1564742" y="5617643"/>
            <a:ext cx="1083516" cy="2892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МАСЛЕНИЦА</a:t>
            </a:r>
          </a:p>
        </p:txBody>
      </p:sp>
      <p:cxnSp>
        <p:nvCxnSpPr>
          <p:cNvPr id="123" name="Прямая со стрелкой 74" title="Линии событий на временной шкале">
            <a:extLst>
              <a:ext uri="{FF2B5EF4-FFF2-40B4-BE49-F238E27FC236}">
                <a16:creationId xmlns:a16="http://schemas.microsoft.com/office/drawing/2014/main" id="{AB0E3090-D59C-05D7-5109-00854C2BF203}"/>
              </a:ext>
            </a:extLst>
          </p:cNvPr>
          <p:cNvCxnSpPr>
            <a:cxnSpLocks/>
          </p:cNvCxnSpPr>
          <p:nvPr/>
        </p:nvCxnSpPr>
        <p:spPr>
          <a:xfrm rot="10800000" flipH="1">
            <a:off x="9290615" y="3951695"/>
            <a:ext cx="1" cy="776987"/>
          </a:xfrm>
          <a:prstGeom prst="straightConnector1">
            <a:avLst/>
          </a:prstGeom>
          <a:ln w="3810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Прямая со стрелкой 75" title="Линии событий на временной шкале">
            <a:extLst>
              <a:ext uri="{FF2B5EF4-FFF2-40B4-BE49-F238E27FC236}">
                <a16:creationId xmlns:a16="http://schemas.microsoft.com/office/drawing/2014/main" id="{3D7813ED-EB9A-835D-DD42-C409DE4656F9}"/>
              </a:ext>
            </a:extLst>
          </p:cNvPr>
          <p:cNvCxnSpPr>
            <a:cxnSpLocks/>
          </p:cNvCxnSpPr>
          <p:nvPr/>
        </p:nvCxnSpPr>
        <p:spPr>
          <a:xfrm flipV="1">
            <a:off x="7451872" y="3919732"/>
            <a:ext cx="12006" cy="1116023"/>
          </a:xfrm>
          <a:prstGeom prst="straightConnector1">
            <a:avLst/>
          </a:prstGeom>
          <a:ln w="3810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Текст 30">
            <a:extLst>
              <a:ext uri="{FF2B5EF4-FFF2-40B4-BE49-F238E27FC236}">
                <a16:creationId xmlns:a16="http://schemas.microsoft.com/office/drawing/2014/main" id="{9D614862-1A3A-45E7-513E-AA7A81BB045C}"/>
              </a:ext>
            </a:extLst>
          </p:cNvPr>
          <p:cNvSpPr txBox="1">
            <a:spLocks/>
          </p:cNvSpPr>
          <p:nvPr/>
        </p:nvSpPr>
        <p:spPr>
          <a:xfrm>
            <a:off x="6820633" y="4964223"/>
            <a:ext cx="1371662" cy="61675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sz="1100" b="1" dirty="0">
                <a:solidFill>
                  <a:schemeClr val="accent4">
                    <a:lumMod val="50000"/>
                  </a:schemeClr>
                </a:solidFill>
              </a:rPr>
              <a:t>ВСЕРОССИЙСКИЙ ДЕНЬ ФЕЗКУЛЬТУРЫ</a:t>
            </a:r>
            <a:endParaRPr lang="ru-RU" sz="1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28" name="Текст 30">
            <a:extLst>
              <a:ext uri="{FF2B5EF4-FFF2-40B4-BE49-F238E27FC236}">
                <a16:creationId xmlns:a16="http://schemas.microsoft.com/office/drawing/2014/main" id="{418742E6-871B-54F2-D42D-5976BDD8A5E8}"/>
              </a:ext>
            </a:extLst>
          </p:cNvPr>
          <p:cNvSpPr txBox="1">
            <a:spLocks/>
          </p:cNvSpPr>
          <p:nvPr/>
        </p:nvSpPr>
        <p:spPr>
          <a:xfrm>
            <a:off x="7125244" y="1558995"/>
            <a:ext cx="1665110" cy="379643"/>
          </a:xfrm>
          <a:prstGeom prst="rect">
            <a:avLst/>
          </a:prstGeom>
          <a:solidFill>
            <a:srgbClr val="CFDBF2"/>
          </a:solidFill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sz="900" b="1" dirty="0">
                <a:solidFill>
                  <a:schemeClr val="accent1">
                    <a:lumMod val="50000"/>
                  </a:schemeClr>
                </a:solidFill>
              </a:rPr>
              <a:t>МЕРОПРИЯТИЯ               ДЕНЬ КОНСТИТУЦИИ РК</a:t>
            </a:r>
          </a:p>
          <a:p>
            <a:pPr rtl="0"/>
            <a:endParaRPr lang="ru-RU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rtl="0"/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</p:txBody>
      </p:sp>
      <p:cxnSp>
        <p:nvCxnSpPr>
          <p:cNvPr id="129" name="Прямая со стрелкой 72" title="Линии событий временной шкалы">
            <a:extLst>
              <a:ext uri="{FF2B5EF4-FFF2-40B4-BE49-F238E27FC236}">
                <a16:creationId xmlns:a16="http://schemas.microsoft.com/office/drawing/2014/main" id="{0493148E-5045-1CBD-3824-2633D663FCF7}"/>
              </a:ext>
            </a:extLst>
          </p:cNvPr>
          <p:cNvCxnSpPr>
            <a:cxnSpLocks/>
          </p:cNvCxnSpPr>
          <p:nvPr/>
        </p:nvCxnSpPr>
        <p:spPr>
          <a:xfrm>
            <a:off x="11286587" y="1855393"/>
            <a:ext cx="0" cy="1947640"/>
          </a:xfrm>
          <a:prstGeom prst="straightConnector1">
            <a:avLst/>
          </a:prstGeom>
          <a:ln w="3810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Текст 30">
            <a:extLst>
              <a:ext uri="{FF2B5EF4-FFF2-40B4-BE49-F238E27FC236}">
                <a16:creationId xmlns:a16="http://schemas.microsoft.com/office/drawing/2014/main" id="{91403A48-B4A2-D972-4EA9-585F64B7CF08}"/>
              </a:ext>
            </a:extLst>
          </p:cNvPr>
          <p:cNvSpPr txBox="1">
            <a:spLocks/>
          </p:cNvSpPr>
          <p:nvPr/>
        </p:nvSpPr>
        <p:spPr>
          <a:xfrm>
            <a:off x="10445592" y="1783957"/>
            <a:ext cx="1665111" cy="424865"/>
          </a:xfrm>
          <a:prstGeom prst="rect">
            <a:avLst/>
          </a:prstGeom>
          <a:solidFill>
            <a:srgbClr val="CFDBF2"/>
          </a:solidFill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sz="900" b="1" dirty="0">
                <a:solidFill>
                  <a:schemeClr val="accent1">
                    <a:lumMod val="50000"/>
                  </a:schemeClr>
                </a:solidFill>
              </a:rPr>
              <a:t>МЕРОПРИЯТИЯ                    ДЕНЬ КОНСТИТУЦИИ РФ</a:t>
            </a:r>
          </a:p>
          <a:p>
            <a:pPr rtl="0"/>
            <a:endParaRPr lang="ru-RU" sz="1200" dirty="0">
              <a:solidFill>
                <a:schemeClr val="accent1">
                  <a:lumMod val="50000"/>
                </a:schemeClr>
              </a:solidFill>
            </a:endParaRPr>
          </a:p>
          <a:p>
            <a:pPr rtl="0"/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31" name="Прямая со стрелкой 72" title="Линии событий временной шкалы">
            <a:extLst>
              <a:ext uri="{FF2B5EF4-FFF2-40B4-BE49-F238E27FC236}">
                <a16:creationId xmlns:a16="http://schemas.microsoft.com/office/drawing/2014/main" id="{6673FEFE-C5D5-FACC-5055-5731D8ADA37D}"/>
              </a:ext>
            </a:extLst>
          </p:cNvPr>
          <p:cNvCxnSpPr>
            <a:cxnSpLocks/>
          </p:cNvCxnSpPr>
          <p:nvPr/>
        </p:nvCxnSpPr>
        <p:spPr>
          <a:xfrm>
            <a:off x="10216280" y="2869311"/>
            <a:ext cx="0" cy="865911"/>
          </a:xfrm>
          <a:prstGeom prst="straightConnector1">
            <a:avLst/>
          </a:prstGeom>
          <a:ln w="3810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Текст 30">
            <a:extLst>
              <a:ext uri="{FF2B5EF4-FFF2-40B4-BE49-F238E27FC236}">
                <a16:creationId xmlns:a16="http://schemas.microsoft.com/office/drawing/2014/main" id="{CCBA9C3B-F8D6-8846-A9BB-DAC53B53CABF}"/>
              </a:ext>
            </a:extLst>
          </p:cNvPr>
          <p:cNvSpPr txBox="1">
            <a:spLocks/>
          </p:cNvSpPr>
          <p:nvPr/>
        </p:nvSpPr>
        <p:spPr>
          <a:xfrm>
            <a:off x="9588997" y="2619147"/>
            <a:ext cx="1312480" cy="476521"/>
          </a:xfrm>
          <a:prstGeom prst="rect">
            <a:avLst/>
          </a:prstGeom>
          <a:solidFill>
            <a:srgbClr val="CFDBF2"/>
          </a:solidFill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sz="900" b="1" dirty="0">
                <a:solidFill>
                  <a:schemeClr val="accent1">
                    <a:lumMod val="50000"/>
                  </a:schemeClr>
                </a:solidFill>
              </a:rPr>
              <a:t>МЕРОПРИЯТИЯ               ДЕНЬ НАРОДНОГО ЕДИНСТВА</a:t>
            </a:r>
          </a:p>
          <a:p>
            <a:pPr rtl="0"/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rtl="0"/>
            <a:endParaRPr lang="ru-RU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34" name="Прямая со стрелкой 74" title="Линии событий на временной шкале">
            <a:extLst>
              <a:ext uri="{FF2B5EF4-FFF2-40B4-BE49-F238E27FC236}">
                <a16:creationId xmlns:a16="http://schemas.microsoft.com/office/drawing/2014/main" id="{F290846E-DC40-7667-9919-481B15F4E0D5}"/>
              </a:ext>
            </a:extLst>
          </p:cNvPr>
          <p:cNvCxnSpPr>
            <a:cxnSpLocks/>
          </p:cNvCxnSpPr>
          <p:nvPr/>
        </p:nvCxnSpPr>
        <p:spPr>
          <a:xfrm rot="10800000" flipH="1">
            <a:off x="5719592" y="3898313"/>
            <a:ext cx="1" cy="776987"/>
          </a:xfrm>
          <a:prstGeom prst="straightConnector1">
            <a:avLst/>
          </a:prstGeom>
          <a:ln w="3810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" name="Текст 30">
            <a:extLst>
              <a:ext uri="{FF2B5EF4-FFF2-40B4-BE49-F238E27FC236}">
                <a16:creationId xmlns:a16="http://schemas.microsoft.com/office/drawing/2014/main" id="{E5CDAD19-37CB-B901-84BC-7E02AF2BE57F}"/>
              </a:ext>
            </a:extLst>
          </p:cNvPr>
          <p:cNvSpPr txBox="1">
            <a:spLocks/>
          </p:cNvSpPr>
          <p:nvPr/>
        </p:nvSpPr>
        <p:spPr>
          <a:xfrm>
            <a:off x="5183230" y="4270073"/>
            <a:ext cx="1274484" cy="416719"/>
          </a:xfrm>
          <a:prstGeom prst="rect">
            <a:avLst/>
          </a:prstGeom>
          <a:solidFill>
            <a:srgbClr val="CFDBF2"/>
          </a:solidFill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sz="1100" b="1" dirty="0">
                <a:solidFill>
                  <a:schemeClr val="accent1">
                    <a:lumMod val="50000"/>
                  </a:schemeClr>
                </a:solidFill>
              </a:rPr>
              <a:t>МЕРОПРИЯТИЯ ДЕНЬ РОССИИ</a:t>
            </a:r>
            <a:endParaRPr lang="ru-RU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cxnSp>
        <p:nvCxnSpPr>
          <p:cNvPr id="136" name="Прямая со стрелкой 75" title="Линии событий на временной шкале">
            <a:extLst>
              <a:ext uri="{FF2B5EF4-FFF2-40B4-BE49-F238E27FC236}">
                <a16:creationId xmlns:a16="http://schemas.microsoft.com/office/drawing/2014/main" id="{76972455-B906-531E-01E4-FC28125D326F}"/>
              </a:ext>
            </a:extLst>
          </p:cNvPr>
          <p:cNvCxnSpPr>
            <a:cxnSpLocks/>
          </p:cNvCxnSpPr>
          <p:nvPr/>
        </p:nvCxnSpPr>
        <p:spPr>
          <a:xfrm flipV="1">
            <a:off x="8369686" y="3875140"/>
            <a:ext cx="10121" cy="2046554"/>
          </a:xfrm>
          <a:prstGeom prst="straightConnector1">
            <a:avLst/>
          </a:prstGeom>
          <a:ln w="38100">
            <a:solidFill>
              <a:srgbClr val="0432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Текст 30">
            <a:extLst>
              <a:ext uri="{FF2B5EF4-FFF2-40B4-BE49-F238E27FC236}">
                <a16:creationId xmlns:a16="http://schemas.microsoft.com/office/drawing/2014/main" id="{12380C96-6ADE-1CA3-F475-EDF595731760}"/>
              </a:ext>
            </a:extLst>
          </p:cNvPr>
          <p:cNvSpPr txBox="1">
            <a:spLocks/>
          </p:cNvSpPr>
          <p:nvPr/>
        </p:nvSpPr>
        <p:spPr>
          <a:xfrm>
            <a:off x="7745364" y="5731368"/>
            <a:ext cx="1371662" cy="55553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sz="1000" b="1" dirty="0">
                <a:solidFill>
                  <a:schemeClr val="accent4">
                    <a:lumMod val="50000"/>
                  </a:schemeClr>
                </a:solidFill>
              </a:rPr>
              <a:t>ГОРОДСКОЙ ТУРИСТИЧЕСКИЙ СЛЕТ</a:t>
            </a:r>
            <a:endParaRPr lang="ru-RU" sz="11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39" name="Текст 30">
            <a:extLst>
              <a:ext uri="{FF2B5EF4-FFF2-40B4-BE49-F238E27FC236}">
                <a16:creationId xmlns:a16="http://schemas.microsoft.com/office/drawing/2014/main" id="{EE7255F8-FAD4-C049-9CC2-832A04C0064E}"/>
              </a:ext>
            </a:extLst>
          </p:cNvPr>
          <p:cNvSpPr txBox="1">
            <a:spLocks/>
          </p:cNvSpPr>
          <p:nvPr/>
        </p:nvSpPr>
        <p:spPr>
          <a:xfrm>
            <a:off x="2970391" y="1403751"/>
            <a:ext cx="1650624" cy="39428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0" tIns="36000" rIns="0" bIns="0" rtlCol="0" anchor="t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ru-RU" sz="1000" b="1" dirty="0">
                <a:solidFill>
                  <a:schemeClr val="accent4">
                    <a:lumMod val="50000"/>
                  </a:schemeClr>
                </a:solidFill>
              </a:rPr>
              <a:t>ЛЕГКОАТЛЕТИЧЕСКИЙ МАРАФОН    </a:t>
            </a:r>
          </a:p>
          <a:p>
            <a:pPr rtl="0"/>
            <a:endParaRPr lang="ru-RU" sz="14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04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82747A2-82B9-46DD-AB31-C25C5835E6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4B73C415-D670-4716-A5EC-CC4D52CA2BAC}" type="slidenum">
              <a:rPr lang="ru-RU" noProof="1" smtClean="0"/>
              <a:pPr rtl="0"/>
              <a:t>31</a:t>
            </a:fld>
            <a:endParaRPr lang="ru-RU" noProof="1"/>
          </a:p>
        </p:txBody>
      </p:sp>
      <p:sp>
        <p:nvSpPr>
          <p:cNvPr id="4" name="Текст 74">
            <a:extLst>
              <a:ext uri="{FF2B5EF4-FFF2-40B4-BE49-F238E27FC236}">
                <a16:creationId xmlns:a16="http://schemas.microsoft.com/office/drawing/2014/main" id="{970617BB-D8C1-38A2-81A7-2B4078D6C851}"/>
              </a:ext>
            </a:extLst>
          </p:cNvPr>
          <p:cNvSpPr txBox="1">
            <a:spLocks/>
          </p:cNvSpPr>
          <p:nvPr/>
        </p:nvSpPr>
        <p:spPr>
          <a:xfrm>
            <a:off x="502839" y="2087786"/>
            <a:ext cx="1352367" cy="69059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noProof="1" smtClean="0">
                <a:solidFill>
                  <a:srgbClr val="C00000"/>
                </a:solidFill>
                <a:latin typeface="+mj-lt"/>
              </a:rPr>
              <a:t>НАТАЛЬЯ ВАЛЕРЬЕВНА   </a:t>
            </a:r>
            <a:br>
              <a:rPr lang="ru-RU" sz="1200" noProof="1" smtClean="0">
                <a:solidFill>
                  <a:srgbClr val="C00000"/>
                </a:solidFill>
                <a:latin typeface="+mj-lt"/>
              </a:rPr>
            </a:br>
            <a:r>
              <a:rPr lang="ru-RU" sz="1200" noProof="1" smtClean="0">
                <a:solidFill>
                  <a:srgbClr val="C00000"/>
                </a:solidFill>
                <a:latin typeface="+mj-lt"/>
              </a:rPr>
              <a:t>ГАЙДЕНРАЙХ</a:t>
            </a:r>
            <a:endParaRPr lang="ru-RU" sz="1200" noProof="1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7" name="Текст 77">
            <a:extLst>
              <a:ext uri="{FF2B5EF4-FFF2-40B4-BE49-F238E27FC236}">
                <a16:creationId xmlns:a16="http://schemas.microsoft.com/office/drawing/2014/main" id="{8BEE3F1B-6B0E-79A2-5FB8-53B6CBE0FC93}"/>
              </a:ext>
            </a:extLst>
          </p:cNvPr>
          <p:cNvSpPr txBox="1">
            <a:spLocks/>
          </p:cNvSpPr>
          <p:nvPr/>
        </p:nvSpPr>
        <p:spPr>
          <a:xfrm>
            <a:off x="135639" y="2803186"/>
            <a:ext cx="2124000" cy="37624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noProof="1">
                <a:solidFill>
                  <a:srgbClr val="0070C0"/>
                </a:solidFill>
                <a:latin typeface="Arial Black" panose="020B0A04020102020204" pitchFamily="34" charset="0"/>
              </a:rPr>
              <a:t>НАЧАЛЬНИК ОТДЕЛА КУЛЬТУРЫ И ТУРИЗМА</a:t>
            </a:r>
          </a:p>
        </p:txBody>
      </p:sp>
      <p:sp>
        <p:nvSpPr>
          <p:cNvPr id="6" name="Текст 74">
            <a:extLst>
              <a:ext uri="{FF2B5EF4-FFF2-40B4-BE49-F238E27FC236}">
                <a16:creationId xmlns:a16="http://schemas.microsoft.com/office/drawing/2014/main" id="{189AE50F-3EAA-3FD4-DA4E-B875EEA2C9C8}"/>
              </a:ext>
            </a:extLst>
          </p:cNvPr>
          <p:cNvSpPr txBox="1">
            <a:spLocks/>
          </p:cNvSpPr>
          <p:nvPr/>
        </p:nvSpPr>
        <p:spPr>
          <a:xfrm>
            <a:off x="2888132" y="2116068"/>
            <a:ext cx="1352367" cy="69059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noProof="1" smtClean="0">
                <a:solidFill>
                  <a:srgbClr val="C00000"/>
                </a:solidFill>
                <a:latin typeface="+mj-lt"/>
              </a:rPr>
              <a:t>СВЕТЛАНА ГАЛИМОВНА ЦЫГАН</a:t>
            </a:r>
            <a:endParaRPr lang="ru-RU" sz="1200" noProof="1">
              <a:solidFill>
                <a:srgbClr val="C00000"/>
              </a:solidFill>
              <a:latin typeface="+mj-lt"/>
            </a:endParaRPr>
          </a:p>
        </p:txBody>
      </p:sp>
      <p:sp>
        <p:nvSpPr>
          <p:cNvPr id="7" name="Текст 77">
            <a:extLst>
              <a:ext uri="{FF2B5EF4-FFF2-40B4-BE49-F238E27FC236}">
                <a16:creationId xmlns:a16="http://schemas.microsoft.com/office/drawing/2014/main" id="{E6C12668-97BB-02BC-1A57-34D3A1139FA7}"/>
              </a:ext>
            </a:extLst>
          </p:cNvPr>
          <p:cNvSpPr txBox="1">
            <a:spLocks/>
          </p:cNvSpPr>
          <p:nvPr/>
        </p:nvSpPr>
        <p:spPr>
          <a:xfrm>
            <a:off x="2488039" y="2822522"/>
            <a:ext cx="2124000" cy="62330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noProof="1" smtClean="0">
                <a:solidFill>
                  <a:srgbClr val="0070C0"/>
                </a:solidFill>
                <a:latin typeface="Arial Black" panose="020B0A04020102020204" pitchFamily="34" charset="0"/>
              </a:rPr>
              <a:t>НАЧАЛЬНИК ОТДЕЛА МОЛОДЕЖНОЙ ПОЛИТИКИ</a:t>
            </a:r>
            <a:endParaRPr lang="ru-RU" sz="1050" noProof="1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Текст 74">
            <a:extLst>
              <a:ext uri="{FF2B5EF4-FFF2-40B4-BE49-F238E27FC236}">
                <a16:creationId xmlns:a16="http://schemas.microsoft.com/office/drawing/2014/main" id="{4B8FA479-4F4A-59A6-DAA1-5D70E8863874}"/>
              </a:ext>
            </a:extLst>
          </p:cNvPr>
          <p:cNvSpPr txBox="1">
            <a:spLocks/>
          </p:cNvSpPr>
          <p:nvPr/>
        </p:nvSpPr>
        <p:spPr>
          <a:xfrm>
            <a:off x="5321122" y="1988586"/>
            <a:ext cx="1352367" cy="69059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noProof="1" smtClean="0">
                <a:solidFill>
                  <a:srgbClr val="C00000"/>
                </a:solidFill>
                <a:latin typeface="Arial Black" panose="020B0A04020102020204" pitchFamily="34" charset="0"/>
              </a:rPr>
              <a:t>СЕРГЕЙ НИКОЛАЕВИЧ МАРТЫНЮК</a:t>
            </a:r>
            <a:endParaRPr lang="ru-RU" sz="1200" noProof="1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Текст 77">
            <a:extLst>
              <a:ext uri="{FF2B5EF4-FFF2-40B4-BE49-F238E27FC236}">
                <a16:creationId xmlns:a16="http://schemas.microsoft.com/office/drawing/2014/main" id="{993F2B97-228B-4506-4684-B4F4AB997BA0}"/>
              </a:ext>
            </a:extLst>
          </p:cNvPr>
          <p:cNvSpPr txBox="1">
            <a:spLocks/>
          </p:cNvSpPr>
          <p:nvPr/>
        </p:nvSpPr>
        <p:spPr>
          <a:xfrm>
            <a:off x="5003208" y="2774224"/>
            <a:ext cx="2124000" cy="5676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noProof="1" smtClean="0">
                <a:solidFill>
                  <a:srgbClr val="0070C0"/>
                </a:solidFill>
                <a:latin typeface="+mj-lt"/>
              </a:rPr>
              <a:t>НАЧАЛЬНИК ОТДЕЛА ФИЗИЧЕСКОЙ КУЛЬТУРЫ   И СПОРТА</a:t>
            </a:r>
            <a:endParaRPr lang="ru-RU" sz="1050" noProof="1">
              <a:solidFill>
                <a:srgbClr val="0070C0"/>
              </a:solidFill>
              <a:latin typeface="+mj-lt"/>
            </a:endParaRPr>
          </a:p>
        </p:txBody>
      </p:sp>
      <p:sp>
        <p:nvSpPr>
          <p:cNvPr id="47" name="Текст 74">
            <a:extLst>
              <a:ext uri="{FF2B5EF4-FFF2-40B4-BE49-F238E27FC236}">
                <a16:creationId xmlns:a16="http://schemas.microsoft.com/office/drawing/2014/main" id="{1253E471-C28F-A399-D40F-F77AB6D26843}"/>
              </a:ext>
            </a:extLst>
          </p:cNvPr>
          <p:cNvSpPr txBox="1">
            <a:spLocks/>
          </p:cNvSpPr>
          <p:nvPr/>
        </p:nvSpPr>
        <p:spPr>
          <a:xfrm>
            <a:off x="7816648" y="1988586"/>
            <a:ext cx="1352367" cy="70514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noProof="1" smtClean="0">
                <a:solidFill>
                  <a:srgbClr val="C00000"/>
                </a:solidFill>
                <a:latin typeface="+mj-lt"/>
              </a:rPr>
              <a:t>АСЕМ НУРЛАНОВНА КИМ</a:t>
            </a:r>
            <a:endParaRPr lang="ru-RU" sz="1200" noProof="1">
              <a:solidFill>
                <a:srgbClr val="C00000"/>
              </a:solidFill>
              <a:latin typeface="+mj-lt"/>
            </a:endParaRPr>
          </a:p>
        </p:txBody>
      </p:sp>
      <p:sp>
        <p:nvSpPr>
          <p:cNvPr id="48" name="Текст 77">
            <a:extLst>
              <a:ext uri="{FF2B5EF4-FFF2-40B4-BE49-F238E27FC236}">
                <a16:creationId xmlns:a16="http://schemas.microsoft.com/office/drawing/2014/main" id="{20C7DBC7-9639-3AC8-1B51-9EE2BA70831D}"/>
              </a:ext>
            </a:extLst>
          </p:cNvPr>
          <p:cNvSpPr txBox="1">
            <a:spLocks/>
          </p:cNvSpPr>
          <p:nvPr/>
        </p:nvSpPr>
        <p:spPr>
          <a:xfrm>
            <a:off x="7430831" y="2732031"/>
            <a:ext cx="2124000" cy="2628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noProof="1">
                <a:solidFill>
                  <a:srgbClr val="0070C0"/>
                </a:solidFill>
                <a:latin typeface="+mj-lt"/>
              </a:rPr>
              <a:t>ДИРЕКТОР ГБУ ГДК</a:t>
            </a:r>
          </a:p>
        </p:txBody>
      </p:sp>
      <p:sp>
        <p:nvSpPr>
          <p:cNvPr id="50" name="Текст 74">
            <a:extLst>
              <a:ext uri="{FF2B5EF4-FFF2-40B4-BE49-F238E27FC236}">
                <a16:creationId xmlns:a16="http://schemas.microsoft.com/office/drawing/2014/main" id="{1CABBB23-D562-AF59-52AF-D7090BF2FDD6}"/>
              </a:ext>
            </a:extLst>
          </p:cNvPr>
          <p:cNvSpPr txBox="1">
            <a:spLocks/>
          </p:cNvSpPr>
          <p:nvPr/>
        </p:nvSpPr>
        <p:spPr>
          <a:xfrm>
            <a:off x="1221583" y="5077415"/>
            <a:ext cx="1664526" cy="70514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noProof="1" smtClean="0">
                <a:solidFill>
                  <a:srgbClr val="C00000"/>
                </a:solidFill>
                <a:latin typeface="+mj-lt"/>
              </a:rPr>
              <a:t>ОКСАНА СТАНИСЛАВОВНАГЛАДУН</a:t>
            </a:r>
            <a:endParaRPr lang="ru-RU" sz="1200" noProof="1">
              <a:solidFill>
                <a:srgbClr val="C00000"/>
              </a:solidFill>
              <a:latin typeface="+mj-lt"/>
            </a:endParaRPr>
          </a:p>
        </p:txBody>
      </p:sp>
      <p:sp>
        <p:nvSpPr>
          <p:cNvPr id="51" name="Текст 77">
            <a:extLst>
              <a:ext uri="{FF2B5EF4-FFF2-40B4-BE49-F238E27FC236}">
                <a16:creationId xmlns:a16="http://schemas.microsoft.com/office/drawing/2014/main" id="{6B2BF5FE-D2F0-FA6B-DC53-F006F78D5DBE}"/>
              </a:ext>
            </a:extLst>
          </p:cNvPr>
          <p:cNvSpPr txBox="1">
            <a:spLocks/>
          </p:cNvSpPr>
          <p:nvPr/>
        </p:nvSpPr>
        <p:spPr>
          <a:xfrm>
            <a:off x="1007468" y="5819294"/>
            <a:ext cx="2124000" cy="2628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noProof="1">
                <a:solidFill>
                  <a:srgbClr val="0070C0"/>
                </a:solidFill>
                <a:latin typeface="+mj-lt"/>
              </a:rPr>
              <a:t>ДИРЕКТОР ГБУ МИКБ</a:t>
            </a:r>
          </a:p>
        </p:txBody>
      </p:sp>
      <p:sp>
        <p:nvSpPr>
          <p:cNvPr id="53" name="Текст 74">
            <a:extLst>
              <a:ext uri="{FF2B5EF4-FFF2-40B4-BE49-F238E27FC236}">
                <a16:creationId xmlns:a16="http://schemas.microsoft.com/office/drawing/2014/main" id="{4F40B423-409C-D62F-40BB-CE30E5BFC7D1}"/>
              </a:ext>
            </a:extLst>
          </p:cNvPr>
          <p:cNvSpPr txBox="1">
            <a:spLocks/>
          </p:cNvSpPr>
          <p:nvPr/>
        </p:nvSpPr>
        <p:spPr>
          <a:xfrm>
            <a:off x="4185308" y="5067026"/>
            <a:ext cx="1352367" cy="70514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noProof="1" smtClean="0">
                <a:solidFill>
                  <a:srgbClr val="C00000"/>
                </a:solidFill>
                <a:latin typeface="+mj-lt"/>
              </a:rPr>
              <a:t>ОЛЬГА ВАСИЛЬЕВНА НЕСПАНОВА</a:t>
            </a:r>
            <a:endParaRPr lang="ru-RU" sz="1200" noProof="1">
              <a:solidFill>
                <a:srgbClr val="C00000"/>
              </a:solidFill>
              <a:latin typeface="+mj-lt"/>
            </a:endParaRPr>
          </a:p>
        </p:txBody>
      </p:sp>
      <p:sp>
        <p:nvSpPr>
          <p:cNvPr id="54" name="Текст 77">
            <a:extLst>
              <a:ext uri="{FF2B5EF4-FFF2-40B4-BE49-F238E27FC236}">
                <a16:creationId xmlns:a16="http://schemas.microsoft.com/office/drawing/2014/main" id="{2809413B-E1C5-EC92-478A-17A60493BC46}"/>
              </a:ext>
            </a:extLst>
          </p:cNvPr>
          <p:cNvSpPr txBox="1">
            <a:spLocks/>
          </p:cNvSpPr>
          <p:nvPr/>
        </p:nvSpPr>
        <p:spPr>
          <a:xfrm>
            <a:off x="3799491" y="5797774"/>
            <a:ext cx="2124000" cy="2628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b="1" noProof="1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ДИРЕКТОР ГКУ  ЦБС</a:t>
            </a:r>
          </a:p>
        </p:txBody>
      </p:sp>
      <p:sp>
        <p:nvSpPr>
          <p:cNvPr id="56" name="Текст 74">
            <a:extLst>
              <a:ext uri="{FF2B5EF4-FFF2-40B4-BE49-F238E27FC236}">
                <a16:creationId xmlns:a16="http://schemas.microsoft.com/office/drawing/2014/main" id="{A2953488-40EB-D6FF-B811-B2B047F623EE}"/>
              </a:ext>
            </a:extLst>
          </p:cNvPr>
          <p:cNvSpPr txBox="1">
            <a:spLocks/>
          </p:cNvSpPr>
          <p:nvPr/>
        </p:nvSpPr>
        <p:spPr>
          <a:xfrm>
            <a:off x="6883234" y="4987497"/>
            <a:ext cx="1464071" cy="69957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 noProof="1" smtClean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endParaRPr lang="ru-RU" sz="1400" noProof="1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endParaRPr lang="ru-RU" sz="1400" noProof="1" smtClean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endParaRPr lang="ru-RU" sz="1400" noProof="1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endParaRPr lang="ru-RU" sz="1400" noProof="1" smtClean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endParaRPr lang="ru-RU" sz="1400" noProof="1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1200" noProof="1" smtClean="0">
                <a:solidFill>
                  <a:srgbClr val="C00000"/>
                </a:solidFill>
                <a:latin typeface="Arial Black" panose="020B0A04020102020204" pitchFamily="34" charset="0"/>
              </a:rPr>
              <a:t>ОЛЖАС </a:t>
            </a:r>
            <a:r>
              <a:rPr lang="ru-RU" sz="1200" noProof="1">
                <a:solidFill>
                  <a:srgbClr val="C00000"/>
                </a:solidFill>
                <a:latin typeface="Arial Black" panose="020B0A04020102020204" pitchFamily="34" charset="0"/>
              </a:rPr>
              <a:t>ДЖАМБУЛОВИЧЖУНДУБАЕВ </a:t>
            </a:r>
            <a:endParaRPr lang="ru-RU" sz="1200" noProof="1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sp>
        <p:nvSpPr>
          <p:cNvPr id="57" name="Текст 77">
            <a:extLst>
              <a:ext uri="{FF2B5EF4-FFF2-40B4-BE49-F238E27FC236}">
                <a16:creationId xmlns:a16="http://schemas.microsoft.com/office/drawing/2014/main" id="{252C6C2C-399F-C3A9-B1C9-3F24109A7AD3}"/>
              </a:ext>
            </a:extLst>
          </p:cNvPr>
          <p:cNvSpPr txBox="1">
            <a:spLocks/>
          </p:cNvSpPr>
          <p:nvPr/>
        </p:nvSpPr>
        <p:spPr>
          <a:xfrm>
            <a:off x="6553269" y="5765454"/>
            <a:ext cx="2124000" cy="431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b="1" noProof="1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ДИРЕКТОР ГБУ         «БАССЕЙН «ОРИОН» </a:t>
            </a:r>
          </a:p>
        </p:txBody>
      </p:sp>
      <p:sp>
        <p:nvSpPr>
          <p:cNvPr id="59" name="Текст 74">
            <a:extLst>
              <a:ext uri="{FF2B5EF4-FFF2-40B4-BE49-F238E27FC236}">
                <a16:creationId xmlns:a16="http://schemas.microsoft.com/office/drawing/2014/main" id="{C25DDC19-B863-865A-AF62-4D9E6B1E3EE3}"/>
              </a:ext>
            </a:extLst>
          </p:cNvPr>
          <p:cNvSpPr txBox="1">
            <a:spLocks/>
          </p:cNvSpPr>
          <p:nvPr/>
        </p:nvSpPr>
        <p:spPr>
          <a:xfrm>
            <a:off x="9199302" y="4987497"/>
            <a:ext cx="1533468" cy="718601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noProof="1">
                <a:solidFill>
                  <a:srgbClr val="C00000"/>
                </a:solidFill>
                <a:latin typeface="+mj-lt"/>
              </a:rPr>
              <a:t>ДАУРЕНБЕК </a:t>
            </a:r>
            <a:r>
              <a:rPr lang="ru-RU" sz="1200" noProof="1" smtClean="0">
                <a:solidFill>
                  <a:srgbClr val="C00000"/>
                </a:solidFill>
                <a:latin typeface="+mj-lt"/>
              </a:rPr>
              <a:t>АБУКАСЫМОВИЧТОЙМБЕТОВ</a:t>
            </a:r>
            <a:endParaRPr lang="ru-RU" sz="1200" noProof="1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0" name="Текст 77">
            <a:extLst>
              <a:ext uri="{FF2B5EF4-FFF2-40B4-BE49-F238E27FC236}">
                <a16:creationId xmlns:a16="http://schemas.microsoft.com/office/drawing/2014/main" id="{AD9F5F37-95E4-39C3-7B5C-2F542DD09B01}"/>
              </a:ext>
            </a:extLst>
          </p:cNvPr>
          <p:cNvSpPr txBox="1">
            <a:spLocks/>
          </p:cNvSpPr>
          <p:nvPr/>
        </p:nvSpPr>
        <p:spPr>
          <a:xfrm>
            <a:off x="8909571" y="5794267"/>
            <a:ext cx="2124000" cy="2628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b="1" noProof="1" smtClean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ДИРЕКТОР ГБУ </a:t>
            </a:r>
            <a:r>
              <a:rPr lang="ru-RU" sz="1050" b="1" noProof="1" smtClean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СОК «БАЙКОНУР»</a:t>
            </a:r>
            <a:endParaRPr lang="ru-RU" sz="1050" b="1" noProof="1">
              <a:solidFill>
                <a:srgbClr val="0070C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62" name="Текст 74">
            <a:extLst>
              <a:ext uri="{FF2B5EF4-FFF2-40B4-BE49-F238E27FC236}">
                <a16:creationId xmlns:a16="http://schemas.microsoft.com/office/drawing/2014/main" id="{73E4CA50-54C6-88BA-B1B4-2E6F42D554BB}"/>
              </a:ext>
            </a:extLst>
          </p:cNvPr>
          <p:cNvSpPr txBox="1">
            <a:spLocks/>
          </p:cNvSpPr>
          <p:nvPr/>
        </p:nvSpPr>
        <p:spPr>
          <a:xfrm>
            <a:off x="10033546" y="2003140"/>
            <a:ext cx="1608905" cy="69059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noProof="1" smtClean="0">
                <a:solidFill>
                  <a:srgbClr val="C00000"/>
                </a:solidFill>
                <a:latin typeface="+mj-lt"/>
              </a:rPr>
              <a:t>АЛЕКСАНДР ВЛАДИМИРОВИЧ РАДАЕВ </a:t>
            </a:r>
            <a:endParaRPr lang="ru-RU" sz="1200" noProof="1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3" name="Текст 77">
            <a:extLst>
              <a:ext uri="{FF2B5EF4-FFF2-40B4-BE49-F238E27FC236}">
                <a16:creationId xmlns:a16="http://schemas.microsoft.com/office/drawing/2014/main" id="{AEC544EE-924D-4FA4-54E4-A02E5F2E5CFA}"/>
              </a:ext>
            </a:extLst>
          </p:cNvPr>
          <p:cNvSpPr txBox="1">
            <a:spLocks/>
          </p:cNvSpPr>
          <p:nvPr/>
        </p:nvSpPr>
        <p:spPr>
          <a:xfrm>
            <a:off x="9717217" y="2727640"/>
            <a:ext cx="2474783" cy="46570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500"/>
              </a:spcAft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050" b="1" noProof="1" smtClean="0">
                <a:solidFill>
                  <a:srgbClr val="0070C0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ДИРЕКТОР ГКУ ЦПМИ         «БУДУЩЕЕ БАЙКОНУРА»</a:t>
            </a:r>
            <a:endParaRPr lang="ru-RU" sz="1050" b="1" noProof="1">
              <a:solidFill>
                <a:srgbClr val="0070C0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EBB648E3-86B8-F910-97CA-1F3558DC66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6526770"/>
            <a:ext cx="12192000" cy="3312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D7B0A36F-7E39-DCC4-7CB5-501BB33CFA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0" y="17001"/>
            <a:ext cx="12192000" cy="306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A96F961-AAA5-9569-6F68-A15FB32B1D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18"/>
          <a:stretch/>
        </p:blipFill>
        <p:spPr bwMode="auto">
          <a:xfrm>
            <a:off x="7822306" y="444264"/>
            <a:ext cx="1352367" cy="1616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Директор ГКУ ЦБС – Неспанова Ольга Васильевна ">
            <a:extLst>
              <a:ext uri="{FF2B5EF4-FFF2-40B4-BE49-F238E27FC236}">
                <a16:creationId xmlns:a16="http://schemas.microsoft.com/office/drawing/2014/main" id="{9009757C-2643-CE1B-C9D6-C5271AE7C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559" y="3399443"/>
            <a:ext cx="1390552" cy="1616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45C5279-9497-3EA1-CA62-809BE79D1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682" y="3403006"/>
            <a:ext cx="1322324" cy="1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Руководство - ГКУ ЦПМИ &quot;Будущее Байконура&quot;">
            <a:extLst>
              <a:ext uri="{FF2B5EF4-FFF2-40B4-BE49-F238E27FC236}">
                <a16:creationId xmlns:a16="http://schemas.microsoft.com/office/drawing/2014/main" id="{E755C8B3-F381-1A61-2983-B71B7365B4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504" y="444264"/>
            <a:ext cx="1282991" cy="160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Тоймбетов Дауренбек Абукасымович назначен на должность начальника  Государственного бюджетного учреждения «Спортивно-оздоровительный комплекс « Байконур» #Байконур #городБайконур Распоряжением главы администрации от 29  сентября 2025 года на должность ...">
            <a:extLst>
              <a:ext uri="{FF2B5EF4-FFF2-40B4-BE49-F238E27FC236}">
                <a16:creationId xmlns:a16="http://schemas.microsoft.com/office/drawing/2014/main" id="{0BBE856D-5275-71B4-E952-EB2D62916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8738" y="3368727"/>
            <a:ext cx="1330037" cy="164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Мартынюк Сергей Николаевич назначен директором Государственного казенного  учреждения «Центр поддержки молодежных инициатив «Будущее Байконура» # Байконур #городБайконур Распоряжением главы администрации города Байконура  Мартынюк Сергей Николаевич ...">
            <a:extLst>
              <a:ext uri="{FF2B5EF4-FFF2-40B4-BE49-F238E27FC236}">
                <a16:creationId xmlns:a16="http://schemas.microsoft.com/office/drawing/2014/main" id="{46796CC6-E31B-C2C7-9E4E-5BE790AE8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598" y="444264"/>
            <a:ext cx="1433220" cy="1602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0F23784-2249-0133-C771-36BC5E7D0A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04" y="444264"/>
            <a:ext cx="1352367" cy="1638052"/>
          </a:xfrm>
          <a:prstGeom prst="rect">
            <a:avLst/>
          </a:prstGeom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FBA5CAF7-4BC7-C21E-6F6C-D19A53E72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939" y="3408293"/>
            <a:ext cx="1337335" cy="163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3803" y="444264"/>
            <a:ext cx="1292354" cy="161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55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278F6800-7A95-6E2C-59FF-25FB34F71F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0"/>
          <a:stretch/>
        </p:blipFill>
        <p:spPr>
          <a:xfrm>
            <a:off x="-54591" y="0"/>
            <a:ext cx="12301182" cy="711877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/>
          <a:srcRect l="15302" t="12293" r="15302" b="12293"/>
          <a:stretch/>
        </p:blipFill>
        <p:spPr>
          <a:xfrm>
            <a:off x="5490270" y="296864"/>
            <a:ext cx="2253367" cy="1882262"/>
          </a:xfrm>
          <a:prstGeom prst="parallelogram">
            <a:avLst>
              <a:gd name="adj" fmla="val 19291"/>
            </a:avLst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4"/>
          <a:srcRect l="14338" t="8930" r="14338" b="18935"/>
          <a:stretch/>
        </p:blipFill>
        <p:spPr>
          <a:xfrm>
            <a:off x="7775217" y="296502"/>
            <a:ext cx="2209336" cy="1857895"/>
          </a:xfrm>
          <a:prstGeom prst="parallelogram">
            <a:avLst>
              <a:gd name="adj" fmla="val 21388"/>
            </a:avLst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5"/>
          <a:srcRect l="11685" t="1025" r="11685" b="1025"/>
          <a:stretch/>
        </p:blipFill>
        <p:spPr>
          <a:xfrm>
            <a:off x="9090506" y="4537533"/>
            <a:ext cx="2209336" cy="1794396"/>
          </a:xfrm>
          <a:prstGeom prst="parallelogram">
            <a:avLst>
              <a:gd name="adj" fmla="val 22205"/>
            </a:avLst>
          </a:prstGeom>
        </p:spPr>
      </p:pic>
      <p:pic>
        <p:nvPicPr>
          <p:cNvPr id="2052" name="Picture 4" descr="https://www.ukmpts-baikonur.ru/wp-content/uploads/2025/05/600_12052025.jpg"/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5" t="20239" r="29714" b="23185"/>
          <a:stretch/>
        </p:blipFill>
        <p:spPr bwMode="auto">
          <a:xfrm>
            <a:off x="9883826" y="308930"/>
            <a:ext cx="2210400" cy="1848243"/>
          </a:xfrm>
          <a:prstGeom prst="parallelogram">
            <a:avLst>
              <a:gd name="adj" fmla="val 19098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0379491B-A4C7-4126-F4C8-A9BCF71B8C8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47" r="947"/>
          <a:stretch/>
        </p:blipFill>
        <p:spPr>
          <a:xfrm>
            <a:off x="4489143" y="4550842"/>
            <a:ext cx="2330711" cy="1802885"/>
          </a:xfrm>
          <a:prstGeom prst="parallelogram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B69D5F97-CB8B-D09A-55D0-16B21C8A2CD9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8942" t="1307" r="8942" b="1307"/>
          <a:stretch/>
        </p:blipFill>
        <p:spPr>
          <a:xfrm>
            <a:off x="2781507" y="2384434"/>
            <a:ext cx="2330710" cy="1765291"/>
          </a:xfrm>
          <a:prstGeom prst="parallelogram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A36C9DA1-3092-BD87-79F3-D094DECAF122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2111" t="1392" r="12111" b="1392"/>
          <a:stretch/>
        </p:blipFill>
        <p:spPr>
          <a:xfrm>
            <a:off x="7284600" y="2438409"/>
            <a:ext cx="2253367" cy="1734166"/>
          </a:xfrm>
          <a:prstGeom prst="parallelogram">
            <a:avLst>
              <a:gd name="adj" fmla="val 22198"/>
            </a:avLst>
          </a:prstGeom>
        </p:spPr>
      </p:pic>
      <p:pic>
        <p:nvPicPr>
          <p:cNvPr id="46" name="Picture 4" descr="https://www.ukmpts-baikonur.ru/wp-content/uploads/2025/06/400_04062025-1024x683.jpg">
            <a:extLst>
              <a:ext uri="{FF2B5EF4-FFF2-40B4-BE49-F238E27FC236}">
                <a16:creationId xmlns:a16="http://schemas.microsoft.com/office/drawing/2014/main" id="{489F58CC-5F5D-3D8B-D4B5-F2365F618E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1" t="16752" r="23339" b="18313"/>
          <a:stretch/>
        </p:blipFill>
        <p:spPr bwMode="auto">
          <a:xfrm>
            <a:off x="6880106" y="4542353"/>
            <a:ext cx="2210400" cy="1802885"/>
          </a:xfrm>
          <a:prstGeom prst="parallelogram">
            <a:avLst>
              <a:gd name="adj" fmla="val 21016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A78CB932-A453-4677-4565-1E9884B729C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9185" t="24069" r="19185"/>
          <a:stretch/>
        </p:blipFill>
        <p:spPr>
          <a:xfrm>
            <a:off x="4978227" y="2404796"/>
            <a:ext cx="2322614" cy="1767779"/>
          </a:xfrm>
          <a:prstGeom prst="flowChartInputOutput">
            <a:avLst/>
          </a:prstGeom>
        </p:spPr>
      </p:pic>
      <p:pic>
        <p:nvPicPr>
          <p:cNvPr id="1032" name="Picture 8" descr="Космический Праздник Победы: мир следит за запуском «Ракеты Победы» с  Байконура">
            <a:extLst>
              <a:ext uri="{FF2B5EF4-FFF2-40B4-BE49-F238E27FC236}">
                <a16:creationId xmlns:a16="http://schemas.microsoft.com/office/drawing/2014/main" id="{6C4184F5-4588-53D2-DB1D-41CEBBFBBE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0" r="29194"/>
          <a:stretch/>
        </p:blipFill>
        <p:spPr bwMode="auto">
          <a:xfrm>
            <a:off x="9532021" y="2384433"/>
            <a:ext cx="2209336" cy="1788142"/>
          </a:xfrm>
          <a:prstGeom prst="parallelogram">
            <a:avLst>
              <a:gd name="adj" fmla="val 19524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Параллелограмм 52">
            <a:extLst>
              <a:ext uri="{FF2B5EF4-FFF2-40B4-BE49-F238E27FC236}">
                <a16:creationId xmlns:a16="http://schemas.microsoft.com/office/drawing/2014/main" id="{DBCEF76A-1E7B-2C4D-C93F-B9CF054C5F6C}"/>
              </a:ext>
            </a:extLst>
          </p:cNvPr>
          <p:cNvSpPr/>
          <p:nvPr/>
        </p:nvSpPr>
        <p:spPr>
          <a:xfrm>
            <a:off x="2264980" y="4560946"/>
            <a:ext cx="2210400" cy="1784292"/>
          </a:xfrm>
          <a:prstGeom prst="parallelogram">
            <a:avLst>
              <a:gd name="adj" fmla="val 233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Параллелограмм 50">
            <a:extLst>
              <a:ext uri="{FF2B5EF4-FFF2-40B4-BE49-F238E27FC236}">
                <a16:creationId xmlns:a16="http://schemas.microsoft.com/office/drawing/2014/main" id="{077B8D5E-C066-41B2-E918-35C28E2DC641}"/>
              </a:ext>
            </a:extLst>
          </p:cNvPr>
          <p:cNvSpPr/>
          <p:nvPr/>
        </p:nvSpPr>
        <p:spPr>
          <a:xfrm>
            <a:off x="3305064" y="308930"/>
            <a:ext cx="2205726" cy="1870196"/>
          </a:xfrm>
          <a:prstGeom prst="parallelogram">
            <a:avLst>
              <a:gd name="adj" fmla="val 193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75995D1-EE02-1E9F-6180-DB586E1A5D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hqprint">
            <a:duotone>
              <a:prstClr val="black"/>
              <a:schemeClr val="accent6">
                <a:tint val="45000"/>
                <a:satMod val="400000"/>
              </a:schemeClr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1250" l="9875" r="89847">
                        <a14:foregroundMark x1="21697" y1="84167" x2="21697" y2="84167"/>
                        <a14:foregroundMark x1="30876" y1="85000" x2="30876" y2="85000"/>
                        <a14:foregroundMark x1="61892" y1="90833" x2="61892" y2="90833"/>
                        <a14:foregroundMark x1="56189" y1="62917" x2="56189" y2="62917"/>
                        <a14:foregroundMark x1="79416" y1="85417" x2="79416" y2="85417"/>
                        <a14:foregroundMark x1="68150" y1="89167" x2="68150" y2="89167"/>
                        <a14:foregroundMark x1="46453" y1="88750" x2="46453" y2="88750"/>
                        <a14:foregroundMark x1="36161" y1="85417" x2="36161" y2="85417"/>
                        <a14:foregroundMark x1="30876" y1="87917" x2="30876" y2="87917"/>
                        <a14:foregroundMark x1="77886" y1="91250" x2="77886" y2="91250"/>
                        <a14:foregroundMark x1="79416" y1="90583" x2="79416" y2="90583"/>
                        <a14:foregroundMark x1="28790" y1="83167" x2="28790" y2="83167"/>
                        <a14:backgroundMark x1="28373" y1="88333" x2="28373" y2="88333"/>
                        <a14:backgroundMark x1="27816" y1="88333" x2="27816" y2="88333"/>
                        <a14:backgroundMark x1="41307" y1="86250" x2="41307" y2="86250"/>
                        <a14:backgroundMark x1="30042" y1="87083" x2="30042" y2="87083"/>
                        <a14:backgroundMark x1="39360" y1="89333" x2="39360" y2="89333"/>
                        <a14:backgroundMark x1="71488" y1="88000" x2="71488" y2="88000"/>
                        <a14:backgroundMark x1="71488" y1="87417" x2="71488" y2="87417"/>
                        <a14:backgroundMark x1="71488" y1="87417" x2="71488" y2="87417"/>
                        <a14:backgroundMark x1="71488" y1="87417" x2="71488" y2="87417"/>
                        <a14:backgroundMark x1="71349" y1="87833" x2="71349" y2="87833"/>
                        <a14:backgroundMark x1="71349" y1="87833" x2="71349" y2="87833"/>
                        <a14:backgroundMark x1="71488" y1="87667" x2="71488" y2="87667"/>
                        <a14:backgroundMark x1="71488" y1="87667" x2="71488" y2="87667"/>
                        <a14:backgroundMark x1="71488" y1="87667" x2="71488" y2="87667"/>
                        <a14:backgroundMark x1="71488" y1="87667" x2="71488" y2="87667"/>
                        <a14:backgroundMark x1="71488" y1="87667" x2="71488" y2="87667"/>
                        <a14:backgroundMark x1="71488" y1="87667" x2="71488" y2="87667"/>
                        <a14:backgroundMark x1="71766" y1="87333" x2="71766" y2="87333"/>
                        <a14:backgroundMark x1="71766" y1="86250" x2="71766" y2="86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336" y="199214"/>
            <a:ext cx="1647517" cy="2004662"/>
          </a:xfrm>
          <a:prstGeom prst="parallelogram">
            <a:avLst>
              <a:gd name="adj" fmla="val 35938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DE8E3602-2749-2476-A6E4-E36B056F7BF3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901" b="-30901"/>
          <a:stretch/>
        </p:blipFill>
        <p:spPr>
          <a:xfrm>
            <a:off x="2403432" y="4227089"/>
            <a:ext cx="1803264" cy="2488232"/>
          </a:xfrm>
          <a:prstGeom prst="parallelogram">
            <a:avLst>
              <a:gd name="adj" fmla="val 32297"/>
            </a:avLst>
          </a:prstGeom>
        </p:spPr>
      </p:pic>
      <p:sp>
        <p:nvSpPr>
          <p:cNvPr id="1027" name="TextBox 1026">
            <a:extLst>
              <a:ext uri="{FF2B5EF4-FFF2-40B4-BE49-F238E27FC236}">
                <a16:creationId xmlns:a16="http://schemas.microsoft.com/office/drawing/2014/main" id="{E955D158-212A-0E49-CC24-FEE403A8B2A8}"/>
              </a:ext>
            </a:extLst>
          </p:cNvPr>
          <p:cNvSpPr txBox="1"/>
          <p:nvPr/>
        </p:nvSpPr>
        <p:spPr>
          <a:xfrm>
            <a:off x="164336" y="3044804"/>
            <a:ext cx="26275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+mj-lt"/>
              </a:rPr>
              <a:t>ОТЧЕТ 2025 ГОД</a:t>
            </a:r>
          </a:p>
        </p:txBody>
      </p:sp>
      <p:sp>
        <p:nvSpPr>
          <p:cNvPr id="1029" name="TextBox 1028">
            <a:extLst>
              <a:ext uri="{FF2B5EF4-FFF2-40B4-BE49-F238E27FC236}">
                <a16:creationId xmlns:a16="http://schemas.microsoft.com/office/drawing/2014/main" id="{B74E6326-053E-7320-0013-F3D282D7E0B4}"/>
              </a:ext>
            </a:extLst>
          </p:cNvPr>
          <p:cNvSpPr txBox="1"/>
          <p:nvPr/>
        </p:nvSpPr>
        <p:spPr>
          <a:xfrm>
            <a:off x="107816" y="3393437"/>
            <a:ext cx="262753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+mj-lt"/>
              </a:rPr>
              <a:t>Управление культуры, молодежной политики, туризма и спорта</a:t>
            </a:r>
          </a:p>
        </p:txBody>
      </p:sp>
      <p:pic>
        <p:nvPicPr>
          <p:cNvPr id="1034" name="Picture 10" descr="Эмблема байконура: смотрите и скачивайте изображения — Яндекс Картинки">
            <a:extLst>
              <a:ext uri="{FF2B5EF4-FFF2-40B4-BE49-F238E27FC236}">
                <a16:creationId xmlns:a16="http://schemas.microsoft.com/office/drawing/2014/main" id="{546FD972-8868-5929-FE7A-2D75955B6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7568" b="94595" l="9559" r="89706">
                        <a14:foregroundMark x1="40074" y1="10811" x2="40074" y2="10811"/>
                        <a14:foregroundMark x1="33824" y1="10270" x2="33824" y2="10270"/>
                        <a14:foregroundMark x1="31250" y1="9189" x2="31250" y2="9189"/>
                        <a14:foregroundMark x1="48897" y1="88649" x2="48897" y2="88649"/>
                        <a14:foregroundMark x1="28309" y1="8108" x2="28309" y2="8108"/>
                        <a14:foregroundMark x1="48529" y1="94595" x2="48529" y2="945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400" y="1211424"/>
            <a:ext cx="3116644" cy="1700997"/>
          </a:xfrm>
          <a:prstGeom prst="parallelogram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724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Great Pitch Decks - Technology">
      <a:dk1>
        <a:sysClr val="windowText" lastClr="000000"/>
      </a:dk1>
      <a:lt1>
        <a:sysClr val="window" lastClr="FFFFFF"/>
      </a:lt1>
      <a:dk2>
        <a:srgbClr val="12121E"/>
      </a:dk2>
      <a:lt2>
        <a:srgbClr val="F2F2F2"/>
      </a:lt2>
      <a:accent1>
        <a:srgbClr val="00B0F0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ECCF3"/>
      </a:hlink>
      <a:folHlink>
        <a:srgbClr val="7F7F7F"/>
      </a:folHlink>
    </a:clrScheme>
    <a:fontScheme name="Custom 141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60_TF33781529" id="{A44938B0-BC5A-4767-BF30-38C8000CE585}" vid="{A994127E-A67F-4C85-9FD0-DD3FF82BA152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reat Pitch Decks - Technology">
    <a:dk1>
      <a:sysClr val="windowText" lastClr="000000"/>
    </a:dk1>
    <a:lt1>
      <a:sysClr val="window" lastClr="FFFFFF"/>
    </a:lt1>
    <a:dk2>
      <a:srgbClr val="12121E"/>
    </a:dk2>
    <a:lt2>
      <a:srgbClr val="F2F2F2"/>
    </a:lt2>
    <a:accent1>
      <a:srgbClr val="00B0F0"/>
    </a:accent1>
    <a:accent2>
      <a:srgbClr val="5ECCF3"/>
    </a:accent2>
    <a:accent3>
      <a:srgbClr val="A7EA52"/>
    </a:accent3>
    <a:accent4>
      <a:srgbClr val="5DCEAF"/>
    </a:accent4>
    <a:accent5>
      <a:srgbClr val="FF8021"/>
    </a:accent5>
    <a:accent6>
      <a:srgbClr val="F14124"/>
    </a:accent6>
    <a:hlink>
      <a:srgbClr val="5ECCF3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Технологическая презентация</Template>
  <TotalTime>0</TotalTime>
  <Words>4898</Words>
  <Application>Microsoft Office PowerPoint</Application>
  <PresentationFormat>Широкоэкранный</PresentationFormat>
  <Paragraphs>867</Paragraphs>
  <Slides>32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4" baseType="lpstr">
      <vt:lpstr>Arial</vt:lpstr>
      <vt:lpstr>Arial Black</vt:lpstr>
      <vt:lpstr>Calibri</vt:lpstr>
      <vt:lpstr>Cambria</vt:lpstr>
      <vt:lpstr>Inconsolata Bold</vt:lpstr>
      <vt:lpstr>Lato</vt:lpstr>
      <vt:lpstr>MS Mincho</vt:lpstr>
      <vt:lpstr>Symbol</vt:lpstr>
      <vt:lpstr>Tahoma</vt:lpstr>
      <vt:lpstr>Times New Roman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2026 год – 65 ЛЕТ СО ДНЯ ПОЛЕТА Ю.А. ГАГАРИНА</vt:lpstr>
      <vt:lpstr>Презентация PowerPoint</vt:lpstr>
      <vt:lpstr>Презентация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2025-12-01T11:10:11Z</dcterms:created>
  <dcterms:modified xsi:type="dcterms:W3CDTF">2025-12-09T05:13:21Z</dcterms:modified>
  <cp:category/>
</cp:coreProperties>
</file>