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70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7" r:id="rId10"/>
    <p:sldId id="262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дминистратор сети" initials="Ас" lastIdx="2" clrIdx="0">
    <p:extLst>
      <p:ext uri="{19B8F6BF-5375-455C-9EA6-DF929625EA0E}">
        <p15:presenceInfo xmlns:p15="http://schemas.microsoft.com/office/powerpoint/2012/main" userId="Администратор сет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7"/>
    <p:restoredTop sz="94696"/>
  </p:normalViewPr>
  <p:slideViewPr>
    <p:cSldViewPr snapToGrid="0" showGuides="1">
      <p:cViewPr varScale="1">
        <p:scale>
          <a:sx n="104" d="100"/>
          <a:sy n="104" d="100"/>
        </p:scale>
        <p:origin x="714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3D012-D32F-49FC-9F5C-BFE15833419C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C5FAE-A67E-4658-A920-D414B24DCD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06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C5FAE-A67E-4658-A920-D414B24DCDA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210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C5FAE-A67E-4658-A920-D414B24DCDA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848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C5FAE-A67E-4658-A920-D414B24DCDA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079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1C5FAE-A67E-4658-A920-D414B24DCDA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12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0CC4-FD4B-5242-B18C-AB045151E3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682A-FCBA-004E-A30B-E63DCC2B19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kmpts-baikonur.ru/wp-content/uploads/2026/05/prikaz-ot-05.05.26-3-115.pdf" TargetMode="External"/><Relationship Id="rId3" Type="http://schemas.openxmlformats.org/officeDocument/2006/relationships/hyperlink" Target="https://ivo.garant.ru/#/document/136248/paragraph/22509:0" TargetMode="External"/><Relationship Id="rId7" Type="http://schemas.openxmlformats.org/officeDocument/2006/relationships/hyperlink" Target="https://www.ukmpts-baikonur.ru/wp-content/uploads/2026/09/sostav-ak_upd194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ivo.garant.ru/#/document/404599711/paragraph/1:0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kmpts-baikonur.ru/wp-content/uploads/2026/05/soglasie.docx" TargetMode="External"/><Relationship Id="rId3" Type="http://schemas.openxmlformats.org/officeDocument/2006/relationships/hyperlink" Target="mailto:ukmpts-baikonur@mail.ru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kmpts-baikonur.ru/wp-content/uploads/2026/05/zajavlenie.docx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kmpts-baikonur.ru/wp-content/uploads/2025/10/spisok-literatury-dlja-podgotovki-k-attestacii.pdf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ukmpts-baikonur.ru/wp-content/uploads/2026/05/voprosy-testirovanija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vo.garant.ru/#/document/411021414/paragraph/1/doclist/7870/1/0/0:0" TargetMode="External"/><Relationship Id="rId4" Type="http://schemas.openxmlformats.org/officeDocument/2006/relationships/hyperlink" Target="https://www.economy.gov.ru/material/directions/turizm/reestry_turizm/reestr_ekskursovodov_i_gidov_perevodchikov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kmpts-baikonur.ru/wp-content/uploads/2026/05/opisanie-id-karty.pdf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3525"/>
            <a:ext cx="10515600" cy="1470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b="1" dirty="0"/>
              <a:t>Инструкция по организации туристской деятельности и аттестации экскурсоводов (гидов-переводчиков)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705" y="1950720"/>
            <a:ext cx="8276590" cy="4705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6539" y="285115"/>
            <a:ext cx="5501063" cy="9899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  <a:hlinkClick r:id="rId3"/>
              </a:rPr>
              <a:t>Федеральный закон от 24 ноября 1996 г.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  <a:hlinkClick r:id="rId3"/>
              </a:rPr>
              <a:t>№ 132-ФЗ «Об основах туристской деятельности в Российской Федерации»</a:t>
            </a:r>
            <a:endParaRPr lang="ru-RU" b="1" dirty="0">
              <a:solidFill>
                <a:srgbClr val="FF0000"/>
              </a:solidFill>
              <a:effectLst/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901" y="5360988"/>
            <a:ext cx="58983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Статья 4.4. Условия оказания услуг экскурсовода (гида) и гида-переводчика</a:t>
            </a:r>
            <a:endParaRPr lang="ru-RU" sz="1400" b="1" dirty="0">
              <a:solidFill>
                <a:srgbClr val="464C55"/>
              </a:solidFill>
              <a:effectLst/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algn="l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Экскурсовод (гид) и гид-переводчик вправе оказывать услуги только при условии прохождения ими аттестации в порядке, предусмотренном законодательством Российской Федерации 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b="12800"/>
          <a:stretch>
            <a:fillRect/>
          </a:stretch>
        </p:blipFill>
        <p:spPr>
          <a:xfrm>
            <a:off x="1602920" y="1415257"/>
            <a:ext cx="2908300" cy="3805555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71890FF-D455-05B3-D5F4-CB515D73EEDD}"/>
              </a:ext>
            </a:extLst>
          </p:cNvPr>
          <p:cNvGrpSpPr/>
          <p:nvPr/>
        </p:nvGrpSpPr>
        <p:grpSpPr>
          <a:xfrm>
            <a:off x="6331239" y="690482"/>
            <a:ext cx="5546466" cy="1569660"/>
            <a:chOff x="6331239" y="690482"/>
            <a:chExt cx="5546466" cy="1569660"/>
          </a:xfrm>
        </p:grpSpPr>
        <p:sp>
          <p:nvSpPr>
            <p:cNvPr id="7" name="TextBox 6"/>
            <p:cNvSpPr txBox="1"/>
            <p:nvPr/>
          </p:nvSpPr>
          <p:spPr>
            <a:xfrm>
              <a:off x="7612463" y="690482"/>
              <a:ext cx="426524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Постановление Правительства Российской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Ф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едерации от 7 мая 2022 года №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 833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«Об утверждении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П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оложения об аттестации экскурсоводов (гидов), гидов-переводчиков» (с изменениями)</a:t>
              </a:r>
              <a:endPara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AC4F7FA-DF4C-2338-1006-38910CD8D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31239" y="917871"/>
              <a:ext cx="1114883" cy="1114883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640BAB8-3D50-C776-3203-8AF27E9642E3}"/>
              </a:ext>
            </a:extLst>
          </p:cNvPr>
          <p:cNvGrpSpPr/>
          <p:nvPr/>
        </p:nvGrpSpPr>
        <p:grpSpPr>
          <a:xfrm>
            <a:off x="6331239" y="4783794"/>
            <a:ext cx="5752860" cy="1815882"/>
            <a:chOff x="6331239" y="4783794"/>
            <a:chExt cx="5752860" cy="1815882"/>
          </a:xfrm>
        </p:grpSpPr>
        <p:sp>
          <p:nvSpPr>
            <p:cNvPr id="5" name="TextBox 4"/>
            <p:cNvSpPr txBox="1"/>
            <p:nvPr/>
          </p:nvSpPr>
          <p:spPr>
            <a:xfrm>
              <a:off x="7612463" y="4783794"/>
              <a:ext cx="4471636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  <a:hlinkClick r:id="rId7"/>
                </a:rPr>
                <a:t>Аттестация экскурсоводов (гидов) или гидов-переводчиков проводится аттестационной комиссией, утвержденной Приказом начальника УКМПТиС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sym typeface="+mn-ea"/>
                  <a:hlinkClick r:id="rId7"/>
                </a:rPr>
                <a:t>от 05 мая 2026 г. № 21/1/3-114</a:t>
              </a:r>
            </a:p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7"/>
                </a:rPr>
                <a:t>(с изменениями)</a:t>
              </a:r>
              <a:endPara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7CA2042-A0EE-2570-3B18-883653C92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31239" y="5134294"/>
              <a:ext cx="1153477" cy="1114883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FF1F3C3-D8F8-123B-011D-EE0A0F25B3A5}"/>
              </a:ext>
            </a:extLst>
          </p:cNvPr>
          <p:cNvGrpSpPr/>
          <p:nvPr/>
        </p:nvGrpSpPr>
        <p:grpSpPr>
          <a:xfrm>
            <a:off x="6331239" y="2614027"/>
            <a:ext cx="5814788" cy="1815882"/>
            <a:chOff x="6331239" y="2490916"/>
            <a:chExt cx="5814788" cy="1815882"/>
          </a:xfrm>
        </p:grpSpPr>
        <p:sp>
          <p:nvSpPr>
            <p:cNvPr id="8" name="TextBox 7"/>
            <p:cNvSpPr txBox="1"/>
            <p:nvPr/>
          </p:nvSpPr>
          <p:spPr>
            <a:xfrm>
              <a:off x="7612463" y="2490916"/>
              <a:ext cx="4533564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Приказ Управления культуры, молодежной политики, туризма </a:t>
              </a:r>
            </a:p>
            <a:p>
              <a:pPr fontAlgn="base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и спорта города Байконур</a:t>
              </a:r>
            </a:p>
            <a:p>
              <a:pPr fontAlgn="base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от «05» мая 2026 г. № 21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/1/3-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115</a:t>
              </a:r>
            </a:p>
            <a:p>
              <a:pPr fontAlgn="base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«Об аттестации экскурсоводов (гидов), гидов-переводчиков на территории комплекса «Байконур»</a:t>
              </a:r>
              <a:endPara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711CD7A-2109-FD2A-F965-42FA1FF42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31239" y="2841416"/>
              <a:ext cx="1114883" cy="11148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6831" y="616026"/>
            <a:ext cx="3403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Аттестация проводится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 отношении граждан Российской Федерации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023" y="1900892"/>
            <a:ext cx="59161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 Black" panose="020B0A04020102020204" pitchFamily="34" charset="0"/>
                <a:cs typeface="Arial Black" panose="020B0A04020102020204" pitchFamily="34" charset="0"/>
              </a:rPr>
              <a:t>Требования к соискателю, претендующего на прохождение аттестации:</a:t>
            </a:r>
            <a:endParaRPr b="1" dirty="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023" y="495299"/>
            <a:ext cx="1345877" cy="116478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57217" y="4371128"/>
            <a:ext cx="5934783" cy="2486872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7D4531A-BBE5-EB67-574A-774C8E99EEC0}"/>
              </a:ext>
            </a:extLst>
          </p:cNvPr>
          <p:cNvGrpSpPr/>
          <p:nvPr/>
        </p:nvGrpSpPr>
        <p:grpSpPr>
          <a:xfrm>
            <a:off x="6299662" y="739655"/>
            <a:ext cx="5943866" cy="1477328"/>
            <a:chOff x="6299662" y="333262"/>
            <a:chExt cx="5943866" cy="1477328"/>
          </a:xfrm>
        </p:grpSpPr>
        <p:sp>
          <p:nvSpPr>
            <p:cNvPr id="17" name="TextBox 16"/>
            <p:cNvSpPr txBox="1"/>
            <p:nvPr/>
          </p:nvSpPr>
          <p:spPr>
            <a:xfrm>
              <a:off x="7395663" y="333262"/>
              <a:ext cx="4847865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соответствовать специальным требованиям к экскурсоводам (гидам) и гидам-переводчикам, установленным Правительством Российской Федерации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2" name="Picture 4" descr="Набор иконок связей с общественностью - Векторная графика Пресс-релиз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86" t="50168" r="50919" b="33096"/>
            <a:stretch>
              <a:fillRect/>
            </a:stretch>
          </p:blipFill>
          <p:spPr bwMode="auto">
            <a:xfrm>
              <a:off x="6299662" y="333262"/>
              <a:ext cx="1132778" cy="92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3FDD8DD-9F1C-7F2F-489C-96781C5DA4A6}"/>
              </a:ext>
            </a:extLst>
          </p:cNvPr>
          <p:cNvGrpSpPr/>
          <p:nvPr/>
        </p:nvGrpSpPr>
        <p:grpSpPr>
          <a:xfrm>
            <a:off x="156440" y="2956685"/>
            <a:ext cx="5939813" cy="1477328"/>
            <a:chOff x="156440" y="2956685"/>
            <a:chExt cx="5939813" cy="1477328"/>
          </a:xfrm>
        </p:grpSpPr>
        <p:sp>
          <p:nvSpPr>
            <p:cNvPr id="11" name="TextBox 10"/>
            <p:cNvSpPr txBox="1"/>
            <p:nvPr/>
          </p:nvSpPr>
          <p:spPr>
            <a:xfrm>
              <a:off x="1253679" y="2956685"/>
              <a:ext cx="4842574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иметь среднее профессиональное или высшее образование, соответствующее профилю работы экскурсовода (гида) или гида-переводчика</a:t>
              </a:r>
            </a:p>
          </p:txBody>
        </p:sp>
        <p:pic>
          <p:nvPicPr>
            <p:cNvPr id="4" name="Picture 4" descr="Набор иконок связей с общественностью - Векторная графика Пресс-релиз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86" t="50168" r="50919" b="33096"/>
            <a:stretch>
              <a:fillRect/>
            </a:stretch>
          </p:blipFill>
          <p:spPr bwMode="auto">
            <a:xfrm>
              <a:off x="156440" y="2956685"/>
              <a:ext cx="1132778" cy="92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4B23B29-94D2-7EE7-0159-ECD52B69A46F}"/>
              </a:ext>
            </a:extLst>
          </p:cNvPr>
          <p:cNvGrpSpPr/>
          <p:nvPr/>
        </p:nvGrpSpPr>
        <p:grpSpPr>
          <a:xfrm>
            <a:off x="156440" y="4792152"/>
            <a:ext cx="5815289" cy="1477328"/>
            <a:chOff x="156440" y="4792152"/>
            <a:chExt cx="5815289" cy="1477328"/>
          </a:xfrm>
        </p:grpSpPr>
        <p:sp>
          <p:nvSpPr>
            <p:cNvPr id="13" name="TextBox 12"/>
            <p:cNvSpPr txBox="1"/>
            <p:nvPr/>
          </p:nvSpPr>
          <p:spPr>
            <a:xfrm>
              <a:off x="1253679" y="4792152"/>
              <a:ext cx="471805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иметь дополнительное профессиональное образование </a:t>
              </a:r>
            </a:p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в области, соответствующей профилю работы экскурсовода (гида) или гида-переводчика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5" name="Picture 4" descr="Набор иконок связей с общественностью - Векторная графика Пресс-релиз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86" t="50168" r="50919" b="33096"/>
            <a:stretch>
              <a:fillRect/>
            </a:stretch>
          </p:blipFill>
          <p:spPr bwMode="auto">
            <a:xfrm>
              <a:off x="156440" y="4792152"/>
              <a:ext cx="1132778" cy="92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4E8A9BD-E2A6-D8FF-9DAF-B3673E31B48B}"/>
              </a:ext>
            </a:extLst>
          </p:cNvPr>
          <p:cNvGrpSpPr/>
          <p:nvPr/>
        </p:nvGrpSpPr>
        <p:grpSpPr>
          <a:xfrm>
            <a:off x="6299662" y="2630450"/>
            <a:ext cx="5943866" cy="1200329"/>
            <a:chOff x="6299662" y="333262"/>
            <a:chExt cx="5943866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E089BB-4307-3A85-99B5-EA352A17B9CF}"/>
                </a:ext>
              </a:extLst>
            </p:cNvPr>
            <p:cNvSpPr txBox="1"/>
            <p:nvPr/>
          </p:nvSpPr>
          <p:spPr>
            <a:xfrm>
              <a:off x="7395663" y="333262"/>
              <a:ext cx="484786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свободно владеть иностранным языком, на котором предполагается оказывать услуги гида-переводчика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12" name="Picture 4" descr="Набор иконок связей с общественностью - Векторная графика Пресс-релиз роялти-фри">
              <a:extLst>
                <a:ext uri="{FF2B5EF4-FFF2-40B4-BE49-F238E27FC236}">
                  <a16:creationId xmlns:a16="http://schemas.microsoft.com/office/drawing/2014/main" id="{CA94E8D3-0A52-2DC3-A12E-2C66FAAD60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86" t="50168" r="50919" b="33096"/>
            <a:stretch>
              <a:fillRect/>
            </a:stretch>
          </p:blipFill>
          <p:spPr bwMode="auto">
            <a:xfrm>
              <a:off x="6299662" y="333262"/>
              <a:ext cx="1132778" cy="92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922" y="214746"/>
            <a:ext cx="5664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для прохождения аттестации необходимо предоставить заявление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 полным пакетом установленных документов по электронному адресу:</a:t>
            </a:r>
          </a:p>
          <a:p>
            <a:endParaRPr lang="ru-RU" sz="400" b="1" dirty="0">
              <a:solidFill>
                <a:srgbClr val="FF000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hlinkClick r:id="rId3"/>
              </a:rPr>
              <a:t>ukmpts-baikonur@mail.ru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6251D4F-0F01-FA82-D09B-F66635043E93}"/>
              </a:ext>
            </a:extLst>
          </p:cNvPr>
          <p:cNvGrpSpPr/>
          <p:nvPr/>
        </p:nvGrpSpPr>
        <p:grpSpPr>
          <a:xfrm>
            <a:off x="6339089" y="1199068"/>
            <a:ext cx="5585853" cy="5564236"/>
            <a:chOff x="6339089" y="1199068"/>
            <a:chExt cx="5585853" cy="5564236"/>
          </a:xfrm>
        </p:grpSpPr>
        <p:sp>
          <p:nvSpPr>
            <p:cNvPr id="6" name="TextBox 5"/>
            <p:cNvSpPr txBox="1"/>
            <p:nvPr/>
          </p:nvSpPr>
          <p:spPr>
            <a:xfrm>
              <a:off x="6366797" y="1199068"/>
              <a:ext cx="555814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1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фамилия, имя, отчество (при наличии) соискателя, адрес места жительства;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366797" y="4128530"/>
              <a:ext cx="5448232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идентификационный номер налогоплательщика;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66797" y="4769326"/>
              <a:ext cx="5439223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дату прохождения экзамена  </a:t>
              </a:r>
            </a:p>
            <a:p>
              <a:pPr indent="0" algn="just">
                <a:buFont typeface="Wingdings" panose="05000000000000000000" charset="0"/>
                <a:buNone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    в соответствии с графиком;</a:t>
              </a:r>
              <a:endParaRPr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66797" y="5410119"/>
              <a:ext cx="5414580" cy="1353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информация о практическом задании на примере туристского маршрута</a:t>
              </a:r>
            </a:p>
            <a:p>
              <a:pPr indent="0">
                <a:buFont typeface="Wingdings" panose="05000000000000000000" charset="0"/>
                <a:buNone/>
              </a:pPr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     (с приложением описания такого туристского</a:t>
              </a:r>
            </a:p>
            <a:p>
              <a:pPr indent="0">
                <a:buFont typeface="Wingdings" panose="05000000000000000000" charset="0"/>
                <a:buNone/>
              </a:pPr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      маршрута).</a:t>
              </a:r>
              <a:endParaRPr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66797" y="3487734"/>
              <a:ext cx="544823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2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страховой номер индивидуального лицевого счета; 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39089" y="1841035"/>
              <a:ext cx="2518585" cy="3683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23850" lvl="2" indent="-285750">
                <a:buFont typeface="Wingdings" panose="05000000000000000000" pitchFamily="2" charset="2"/>
                <a:buChar char="ü"/>
              </a:pPr>
              <a:r>
                <a:rPr lang="ru-RU" sz="18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дата рождения; 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66797" y="2204971"/>
              <a:ext cx="54482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charset="0"/>
                <a:buChar char="ü"/>
              </a:pPr>
              <a:r>
                <a:rPr lang="ru-RU" sz="18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сведения о документе, удостоверяющего личность;</a:t>
              </a:r>
              <a:endParaRPr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66797" y="2846938"/>
              <a:ext cx="542417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номер (номера) телефона и адрес (адреса) электронной почты; </a:t>
              </a:r>
            </a:p>
          </p:txBody>
        </p:sp>
      </p:grpSp>
      <p:pic>
        <p:nvPicPr>
          <p:cNvPr id="44" name="Рисунок 4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2659" y="4724039"/>
            <a:ext cx="6232402" cy="179920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E6F6FD2-F9CF-0CF5-7C3D-D2D0E84A5729}"/>
              </a:ext>
            </a:extLst>
          </p:cNvPr>
          <p:cNvGrpSpPr/>
          <p:nvPr/>
        </p:nvGrpSpPr>
        <p:grpSpPr>
          <a:xfrm>
            <a:off x="6215756" y="102554"/>
            <a:ext cx="5571322" cy="1154746"/>
            <a:chOff x="6215756" y="102554"/>
            <a:chExt cx="5571322" cy="1154746"/>
          </a:xfrm>
        </p:grpSpPr>
        <p:pic>
          <p:nvPicPr>
            <p:cNvPr id="6146" name="Picture 2" descr="Символы свидетельства сплошные иконки. Содержит отзывы, отзывы, удовлетворение, комментарии солидной коллекции иконок. Векторная иллюстра - Векторная графика Кнопка Мне нравится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52" t="42211" r="23569" b="43825"/>
            <a:stretch>
              <a:fillRect/>
            </a:stretch>
          </p:blipFill>
          <p:spPr bwMode="auto">
            <a:xfrm>
              <a:off x="6215756" y="102554"/>
              <a:ext cx="1367435" cy="1154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7491777" y="372151"/>
              <a:ext cx="429530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В ЗАЯВЛЕНИИ УКАЗЫВАЮТСЯ СЛЕДУЮЩИЕ СВЕДЕНИЯ: 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D94B4D2-FAA5-F35D-2D73-9990BDEFB460}"/>
              </a:ext>
            </a:extLst>
          </p:cNvPr>
          <p:cNvGrpSpPr/>
          <p:nvPr/>
        </p:nvGrpSpPr>
        <p:grpSpPr>
          <a:xfrm>
            <a:off x="1857362" y="2091628"/>
            <a:ext cx="4108619" cy="1114883"/>
            <a:chOff x="1857362" y="2091628"/>
            <a:chExt cx="4108619" cy="1114883"/>
          </a:xfrm>
        </p:grpSpPr>
        <p:sp>
          <p:nvSpPr>
            <p:cNvPr id="4" name="TextBox 3"/>
            <p:cNvSpPr txBox="1"/>
            <p:nvPr/>
          </p:nvSpPr>
          <p:spPr>
            <a:xfrm>
              <a:off x="2981481" y="2091628"/>
              <a:ext cx="29845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6"/>
                </a:rPr>
                <a:t>форма заявления</a:t>
              </a:r>
              <a:endParaRPr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9DF19BA-5007-8ED2-8594-673537B3D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57362" y="2091628"/>
              <a:ext cx="1114883" cy="1114883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06CEB04-1DC4-6A99-C4FE-329CB339EC55}"/>
              </a:ext>
            </a:extLst>
          </p:cNvPr>
          <p:cNvGrpSpPr/>
          <p:nvPr/>
        </p:nvGrpSpPr>
        <p:grpSpPr>
          <a:xfrm>
            <a:off x="312046" y="3485818"/>
            <a:ext cx="4311821" cy="1114883"/>
            <a:chOff x="312046" y="3365750"/>
            <a:chExt cx="4311821" cy="1114883"/>
          </a:xfrm>
        </p:grpSpPr>
        <p:sp>
          <p:nvSpPr>
            <p:cNvPr id="14" name="TextBox 13"/>
            <p:cNvSpPr txBox="1"/>
            <p:nvPr/>
          </p:nvSpPr>
          <p:spPr>
            <a:xfrm>
              <a:off x="312046" y="3365750"/>
              <a:ext cx="318770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согласие на обработку </a:t>
              </a:r>
            </a:p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8"/>
                </a:rPr>
                <a:t>персональных данных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B7CA39B-862F-5E80-5A65-E764715B1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3508984" y="3365750"/>
              <a:ext cx="1114883" cy="11148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5812" y="192814"/>
            <a:ext cx="80803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 ЗАЯВЛЕНИЮ ПРИЛАГАЮТСЯ КОПИИ</a:t>
            </a: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СЛЕДУЮЩИХ ДОКУМЕНТОВ: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875" y="3584035"/>
            <a:ext cx="50604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ВНИМАТЕЛЬНО ОТНЕСИТЕСЬ К ВЫБОРУ ФОТОГРАФИИ! </a:t>
            </a:r>
          </a:p>
          <a:p>
            <a:pPr algn="ctr"/>
            <a:r>
              <a:rPr lang="ru-RU" sz="1200" b="1" i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ФОТОГРАФИЯ БУДЕТ РАЗМЕЩЕНА НА </a:t>
            </a:r>
            <a:r>
              <a:rPr lang="ru-RU" sz="1400" b="1" i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НАГРУДНОЙ ИДЕНТИФИКАЦИОННОЙ КАРТОЧКЕ!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961F7F0-F662-A4CD-5F1A-7775EA6CEAE4}"/>
              </a:ext>
            </a:extLst>
          </p:cNvPr>
          <p:cNvGrpSpPr/>
          <p:nvPr/>
        </p:nvGrpSpPr>
        <p:grpSpPr>
          <a:xfrm>
            <a:off x="6233976" y="4225189"/>
            <a:ext cx="6109609" cy="872106"/>
            <a:chOff x="6233976" y="4225189"/>
            <a:chExt cx="6109609" cy="872106"/>
          </a:xfrm>
        </p:grpSpPr>
        <p:sp>
          <p:nvSpPr>
            <p:cNvPr id="19" name="TextBox 18"/>
            <p:cNvSpPr txBox="1"/>
            <p:nvPr/>
          </p:nvSpPr>
          <p:spPr>
            <a:xfrm>
              <a:off x="7255870" y="4245744"/>
              <a:ext cx="508771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УКМПТиС рассматривает заявление </a:t>
              </a:r>
            </a:p>
            <a:p>
              <a:pPr algn="just"/>
              <a:r>
                <a:rPr lang="ru-RU" sz="16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прилагаемые к нему документы в течение </a:t>
              </a:r>
            </a:p>
            <a:p>
              <a:pPr algn="just"/>
              <a:r>
                <a:rPr lang="ru-RU" sz="16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рабочих дней со дня их поступления </a:t>
              </a:r>
            </a:p>
          </p:txBody>
        </p:sp>
        <p:pic>
          <p:nvPicPr>
            <p:cNvPr id="8" name="Picture 2" descr="Набор значков миграции. Коллекция сплошных векторных иконок.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03" t="27399" r="16710" b="56893"/>
            <a:stretch>
              <a:fillRect/>
            </a:stretch>
          </p:blipFill>
          <p:spPr bwMode="auto">
            <a:xfrm>
              <a:off x="6233976" y="4225189"/>
              <a:ext cx="881976" cy="872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56516CA-A473-39DC-A520-FD1AE283653B}"/>
              </a:ext>
            </a:extLst>
          </p:cNvPr>
          <p:cNvGrpSpPr/>
          <p:nvPr/>
        </p:nvGrpSpPr>
        <p:grpSpPr>
          <a:xfrm>
            <a:off x="6233976" y="5219700"/>
            <a:ext cx="5806619" cy="1239520"/>
            <a:chOff x="6233976" y="5219700"/>
            <a:chExt cx="5806619" cy="1239520"/>
          </a:xfrm>
        </p:grpSpPr>
        <p:sp>
          <p:nvSpPr>
            <p:cNvPr id="4" name="TextBox 3"/>
            <p:cNvSpPr txBox="1"/>
            <p:nvPr/>
          </p:nvSpPr>
          <p:spPr>
            <a:xfrm>
              <a:off x="7255870" y="5219700"/>
              <a:ext cx="4784725" cy="123952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ru-RU" sz="1600" b="1" i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График проведения аттестации </a:t>
              </a:r>
              <a:r>
                <a:rPr lang="ru-RU" sz="16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размещается </a:t>
              </a:r>
              <a:r>
                <a:rPr lang="ru-RU" sz="1600" b="1" i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на сайте УКМПТиС в сети «Интернет</a:t>
              </a:r>
              <a:r>
                <a:rPr lang="ru-RU" sz="16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r>
                <a:rPr lang="ru-RU" sz="1600" b="1" i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не позднее чем за 30 календарных дней до дня начала квартала</a:t>
              </a:r>
            </a:p>
          </p:txBody>
        </p:sp>
        <p:pic>
          <p:nvPicPr>
            <p:cNvPr id="12" name="Picture 2" descr="Набор значков миграции. Коллекция сплошных векторных иконок.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03" t="27399" r="16710" b="56893"/>
            <a:stretch>
              <a:fillRect/>
            </a:stretch>
          </p:blipFill>
          <p:spPr bwMode="auto">
            <a:xfrm>
              <a:off x="6233976" y="5403407"/>
              <a:ext cx="881976" cy="872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17BF1AF-B2E5-4CB9-D952-6A67F1594911}"/>
              </a:ext>
            </a:extLst>
          </p:cNvPr>
          <p:cNvGrpSpPr/>
          <p:nvPr/>
        </p:nvGrpSpPr>
        <p:grpSpPr>
          <a:xfrm>
            <a:off x="333693" y="892165"/>
            <a:ext cx="11524615" cy="3094664"/>
            <a:chOff x="238760" y="892165"/>
            <a:chExt cx="11524615" cy="309466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3083A15-5CE5-A9E3-7E6D-36011DEFC5C6}"/>
                </a:ext>
              </a:extLst>
            </p:cNvPr>
            <p:cNvGrpSpPr/>
            <p:nvPr/>
          </p:nvGrpSpPr>
          <p:grpSpPr>
            <a:xfrm>
              <a:off x="7272992" y="892165"/>
              <a:ext cx="4490383" cy="3094664"/>
              <a:chOff x="7272992" y="892165"/>
              <a:chExt cx="4490383" cy="3094664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7272992" y="3403264"/>
                <a:ext cx="4490383" cy="583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трудовая книжка или гражданско-правовые договора</a:t>
                </a:r>
                <a:r>
                  <a:rPr lang="ru-RU" sz="14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.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272992" y="892165"/>
                <a:ext cx="4304206" cy="13220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документы о дополнительном профессиональном образовании, соответствующие профилю работы экскурсовода (гида) или гида-переводчика; </a:t>
                </a:r>
                <a:endParaRPr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272992" y="2270587"/>
                <a:ext cx="4304206" cy="1076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документы, подтверждающие наличие стажа работы (5 лет и более) в качестве экскурсовода (гида) или гида-переводчика;</a:t>
                </a:r>
                <a:endParaRPr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endParaRPr>
              </a:p>
            </p:txBody>
          </p:sp>
        </p:grpSp>
        <p:pic>
          <p:nvPicPr>
            <p:cNvPr id="3076" name="Picture 4" descr="Набор из 10 бизнес-иконок: управление бизнесом, иерархия бизнеса, рост бизнеса - Векторная графика Бизнес роялти-фр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8" t="51707" r="79992" b="15516"/>
            <a:stretch>
              <a:fillRect/>
            </a:stretch>
          </p:blipFill>
          <p:spPr bwMode="auto">
            <a:xfrm>
              <a:off x="5118118" y="967204"/>
              <a:ext cx="2257091" cy="20808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69FC4E11-EA72-A28C-FB55-DC4B25298A6D}"/>
                </a:ext>
              </a:extLst>
            </p:cNvPr>
            <p:cNvGrpSpPr/>
            <p:nvPr/>
          </p:nvGrpSpPr>
          <p:grpSpPr>
            <a:xfrm>
              <a:off x="238760" y="892165"/>
              <a:ext cx="4981575" cy="2572871"/>
              <a:chOff x="238760" y="966980"/>
              <a:chExt cx="4981575" cy="257287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38760" y="2956286"/>
                <a:ext cx="4959350" cy="583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цветная фотография размером 3х4 сантиметра;</a:t>
                </a:r>
                <a:endParaRPr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38760" y="2084823"/>
                <a:ext cx="4304206" cy="829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справка об обучении по основной профессиональной образовательной программе;</a:t>
                </a:r>
                <a:endParaRPr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38760" y="966980"/>
                <a:ext cx="4981575" cy="1076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charset="0"/>
                  <a:buChar char="ü"/>
                </a:pPr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 Black" panose="020B0A04020102020204" pitchFamily="34" charset="0"/>
                    <a:cs typeface="Arial Black" panose="020B0A04020102020204" pitchFamily="34" charset="0"/>
                  </a:rPr>
                  <a:t>документы об образовании, подтверждающие получение среднего профессионального или высшего образования;</a:t>
                </a:r>
                <a:endParaRPr sz="16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endParaRPr>
              </a:p>
            </p:txBody>
          </p:sp>
        </p:grp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B36285-B1F0-4E9A-F979-860DCCC7B4BD}"/>
              </a:ext>
            </a:extLst>
          </p:cNvPr>
          <p:cNvGrpSpPr/>
          <p:nvPr/>
        </p:nvGrpSpPr>
        <p:grpSpPr>
          <a:xfrm>
            <a:off x="126544" y="4466938"/>
            <a:ext cx="5845804" cy="1960351"/>
            <a:chOff x="126544" y="4466938"/>
            <a:chExt cx="5845804" cy="1960351"/>
          </a:xfrm>
        </p:grpSpPr>
        <p:sp>
          <p:nvSpPr>
            <p:cNvPr id="15" name="TextBox 14"/>
            <p:cNvSpPr txBox="1"/>
            <p:nvPr/>
          </p:nvSpPr>
          <p:spPr>
            <a:xfrm>
              <a:off x="1691590" y="4523784"/>
              <a:ext cx="4280758" cy="1846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Фотография в цветном исполнении в формате </a:t>
              </a: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JPEG, JPG, PNG, 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ВМР, </a:t>
              </a: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PDF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.</a:t>
              </a:r>
            </a:p>
            <a:p>
              <a:r>
                <a:rPr lang="ru-RU" sz="1400" b="1" i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(</a:t>
              </a:r>
              <a:r>
                <a:rPr lang="ru-RU" sz="1200" b="1" i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лицо строго в анфас, изображение четкое, на однородном светлом фоне, без посторонних предметов, головного убора и теней.</a:t>
              </a:r>
            </a:p>
            <a:p>
              <a:r>
                <a:rPr lang="ru-RU" sz="1200" b="1" i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При фотографировании в очках глаза на фотографии должны быть видны без бликов, оправа не должна скрывать глаза, линзы не тонированы).</a:t>
              </a:r>
              <a:endParaRPr sz="1200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3078" name="Picture 6" descr="Набор из 10 иконок веб-маркетинга в роли менеджера, лидера, бизнесмена - Векторная графика Бизнес роялти-фри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63" t="50205" r="42195" b="13061"/>
            <a:stretch>
              <a:fillRect/>
            </a:stretch>
          </p:blipFill>
          <p:spPr bwMode="auto">
            <a:xfrm>
              <a:off x="126544" y="4466938"/>
              <a:ext cx="1565046" cy="1960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277384" y="2231258"/>
            <a:ext cx="596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НЕОБХОДИМО ПРАВИЛЬНО ОТВЕТИТЬ МИНИМУМ НА 23 из 30 ТЕСТОВЫХ ВОПРОСОВ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0556" y="3234711"/>
            <a:ext cx="47288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ПЕРВЫЙ ЭТАП: ТЕСТИРОВАНИЕ</a:t>
            </a:r>
          </a:p>
          <a:p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(в письменном виде </a:t>
            </a:r>
            <a:r>
              <a:rPr lang="ru-RU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с применением </a:t>
            </a:r>
          </a:p>
          <a:p>
            <a:r>
              <a:rPr lang="ru-RU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компьютерной  программы</a:t>
            </a:r>
            <a:r>
              <a:rPr lang="ru-RU" sz="16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b="1" i="1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0073" y="386121"/>
            <a:ext cx="4971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АТТЕСТАЦИОННЫЙ ЭКЗАМЕН</a:t>
            </a:r>
            <a:endParaRPr b="1" dirty="0">
              <a:solidFill>
                <a:srgbClr val="FF000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073" y="735720"/>
            <a:ext cx="5683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принимается аттестационной комиссией;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проводится при личном присутствии соискателя.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4AD70E0-5930-D5C8-A6FE-51F50E2D305B}"/>
              </a:ext>
            </a:extLst>
          </p:cNvPr>
          <p:cNvGrpSpPr/>
          <p:nvPr/>
        </p:nvGrpSpPr>
        <p:grpSpPr>
          <a:xfrm>
            <a:off x="6641854" y="3429000"/>
            <a:ext cx="5390582" cy="1077218"/>
            <a:chOff x="6641854" y="3429000"/>
            <a:chExt cx="5390582" cy="1077218"/>
          </a:xfrm>
        </p:grpSpPr>
        <p:pic>
          <p:nvPicPr>
            <p:cNvPr id="6" name="Picture 2" descr="Символы свидетельства сплошные иконки. Содержит отзывы, отзывы, удовлетворение, комментарии солидной коллекции иконок. Векторная иллюстра - Векторная графика Кнопка Мне нравится роялти-фр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80" t="43009" r="42945" b="44793"/>
            <a:stretch>
              <a:fillRect/>
            </a:stretch>
          </p:blipFill>
          <p:spPr bwMode="auto">
            <a:xfrm>
              <a:off x="6641854" y="3429000"/>
              <a:ext cx="1315975" cy="1077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027483" y="3644444"/>
              <a:ext cx="40049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hlinkClick r:id="rId4"/>
                </a:rPr>
                <a:t>ПЕРЕЧЕНЬ ВОПРОСОВ ДЛЯ ТЕСТИРОВАНИЯ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742924B-60FE-0C37-90DD-AF9B9E3EEDF4}"/>
              </a:ext>
            </a:extLst>
          </p:cNvPr>
          <p:cNvGrpSpPr/>
          <p:nvPr/>
        </p:nvGrpSpPr>
        <p:grpSpPr>
          <a:xfrm>
            <a:off x="286857" y="4219930"/>
            <a:ext cx="5784688" cy="1135309"/>
            <a:chOff x="286857" y="4219930"/>
            <a:chExt cx="5784688" cy="1135309"/>
          </a:xfrm>
        </p:grpSpPr>
        <p:sp>
          <p:nvSpPr>
            <p:cNvPr id="21" name="TextBox 20"/>
            <p:cNvSpPr txBox="1"/>
            <p:nvPr/>
          </p:nvSpPr>
          <p:spPr>
            <a:xfrm>
              <a:off x="1848431" y="4248975"/>
              <a:ext cx="422311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в ходе тестирования необходимо выбрать один ответ на каждый теоретический вопрос из нескольких предложенных вариантов;</a:t>
              </a:r>
              <a:endParaRPr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4" descr="Feedback glyph solid icons. Containing testimonial, survey, review solid icons collection. Vector illustration. Perfect pixel on clean white background - Векторная графика Brand Name Online Messaging Platform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2" t="77451" r="87203" b="8039"/>
            <a:stretch>
              <a:fillRect/>
            </a:stretch>
          </p:blipFill>
          <p:spPr bwMode="auto">
            <a:xfrm>
              <a:off x="286857" y="4219930"/>
              <a:ext cx="1520895" cy="1135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0EC7AF3-9CC7-AAA6-DCD2-88AA6FB1BC52}"/>
              </a:ext>
            </a:extLst>
          </p:cNvPr>
          <p:cNvGrpSpPr/>
          <p:nvPr/>
        </p:nvGrpSpPr>
        <p:grpSpPr>
          <a:xfrm>
            <a:off x="312887" y="5340055"/>
            <a:ext cx="4816479" cy="1035106"/>
            <a:chOff x="312887" y="5340055"/>
            <a:chExt cx="4816479" cy="1035106"/>
          </a:xfrm>
        </p:grpSpPr>
        <p:sp>
          <p:nvSpPr>
            <p:cNvPr id="23" name="TextBox 22"/>
            <p:cNvSpPr txBox="1"/>
            <p:nvPr/>
          </p:nvSpPr>
          <p:spPr>
            <a:xfrm>
              <a:off x="1848431" y="5442110"/>
              <a:ext cx="328093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время выполнения тестирования составляет </a:t>
              </a:r>
            </a:p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не более 2-х часов.</a:t>
              </a:r>
              <a:endParaRPr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4" descr="Feedback glyph solid icons. Containing testimonial, survey, review solid icons collection. Vector illustration. Perfect pixel on clean white background - Векторная графика Brand Name Online Messaging Platform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95" t="77451" r="76828" b="8039"/>
            <a:stretch>
              <a:fillRect/>
            </a:stretch>
          </p:blipFill>
          <p:spPr bwMode="auto">
            <a:xfrm>
              <a:off x="312887" y="5340055"/>
              <a:ext cx="1468834" cy="1035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9C2049D-F345-3DAC-75D4-BBA0FA0CF8D5}"/>
              </a:ext>
            </a:extLst>
          </p:cNvPr>
          <p:cNvGrpSpPr/>
          <p:nvPr/>
        </p:nvGrpSpPr>
        <p:grpSpPr>
          <a:xfrm>
            <a:off x="6652151" y="4729970"/>
            <a:ext cx="5380285" cy="1160930"/>
            <a:chOff x="6652151" y="4920470"/>
            <a:chExt cx="5380285" cy="1160930"/>
          </a:xfrm>
        </p:grpSpPr>
        <p:sp>
          <p:nvSpPr>
            <p:cNvPr id="8" name="TextBox 7"/>
            <p:cNvSpPr txBox="1"/>
            <p:nvPr/>
          </p:nvSpPr>
          <p:spPr>
            <a:xfrm>
              <a:off x="8027483" y="5177770"/>
              <a:ext cx="40049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hlinkClick r:id="rId6"/>
                </a:rPr>
                <a:t>СПИСОК ЛИТЕРАТУРЫ ДЛЯ ПОДГОТОВКИ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174" name="Picture 6" descr="Значки с галочками - Классическая графическая серия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32" t="9512" r="41077" b="72245"/>
            <a:stretch>
              <a:fillRect/>
            </a:stretch>
          </p:blipFill>
          <p:spPr bwMode="auto">
            <a:xfrm>
              <a:off x="6652151" y="4920470"/>
              <a:ext cx="1295380" cy="1160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A70C0EE-28AA-A81E-F755-EE30A91C364C}"/>
              </a:ext>
            </a:extLst>
          </p:cNvPr>
          <p:cNvGrpSpPr/>
          <p:nvPr/>
        </p:nvGrpSpPr>
        <p:grpSpPr>
          <a:xfrm>
            <a:off x="345956" y="1592779"/>
            <a:ext cx="5079987" cy="1207039"/>
            <a:chOff x="345956" y="1592779"/>
            <a:chExt cx="5079987" cy="1207039"/>
          </a:xfrm>
        </p:grpSpPr>
        <p:sp>
          <p:nvSpPr>
            <p:cNvPr id="11" name="TextBox 10"/>
            <p:cNvSpPr txBox="1"/>
            <p:nvPr/>
          </p:nvSpPr>
          <p:spPr>
            <a:xfrm>
              <a:off x="1927203" y="1780800"/>
              <a:ext cx="349874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КВАЛИФИКАЦИОННЫЙ ЭКЗАМЕН ПРОВОДИТСЯ </a:t>
              </a:r>
            </a:p>
            <a:p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В ДВА ЭТАПА</a:t>
              </a:r>
            </a:p>
          </p:txBody>
        </p:sp>
        <p:pic>
          <p:nvPicPr>
            <p:cNvPr id="14" name="Picture 8" descr="Значки с галочками - Классическая графическая серия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42" t="50801" r="58015" b="31599"/>
            <a:stretch>
              <a:fillRect/>
            </a:stretch>
          </p:blipFill>
          <p:spPr bwMode="auto">
            <a:xfrm>
              <a:off x="345956" y="1592779"/>
              <a:ext cx="1648978" cy="1207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A1C1BC1-FDD2-D677-3475-65FBB3747B00}"/>
              </a:ext>
            </a:extLst>
          </p:cNvPr>
          <p:cNvGrpSpPr/>
          <p:nvPr/>
        </p:nvGrpSpPr>
        <p:grpSpPr>
          <a:xfrm>
            <a:off x="6341162" y="561229"/>
            <a:ext cx="5208470" cy="1381570"/>
            <a:chOff x="6341162" y="561229"/>
            <a:chExt cx="5208470" cy="1381570"/>
          </a:xfrm>
        </p:grpSpPr>
        <p:pic>
          <p:nvPicPr>
            <p:cNvPr id="7176" name="Picture 8" descr="Значки с галочками - Классическая графическая серия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5" t="72513" r="78087" b="9512"/>
            <a:stretch>
              <a:fillRect/>
            </a:stretch>
          </p:blipFill>
          <p:spPr bwMode="auto">
            <a:xfrm>
              <a:off x="6341162" y="561229"/>
              <a:ext cx="1530354" cy="1381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725063" y="651850"/>
              <a:ext cx="382456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Допуск к выполнению практического задания только при удовлетворительном результате тестирования.</a:t>
              </a:r>
              <a:endParaRPr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33906" y="249423"/>
            <a:ext cx="5742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Б. ВТОРОЙ ЭТАП: ПРАКТИЧЕСКОЕ ЗАДАНИЕ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3906" y="3524199"/>
            <a:ext cx="57325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звучить тему и вид экскурсии; </a:t>
            </a:r>
          </a:p>
          <a:p>
            <a:pPr algn="l"/>
            <a:endParaRPr lang="ru-RU" sz="7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казать целевую аудиторию и количество участников;</a:t>
            </a:r>
          </a:p>
          <a:p>
            <a:pPr algn="l"/>
            <a:endParaRPr lang="ru-RU" sz="7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описать нитку маршрута;</a:t>
            </a:r>
          </a:p>
          <a:p>
            <a:pPr algn="l"/>
            <a:endParaRPr lang="ru-RU" sz="7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еречислить объекты показа;</a:t>
            </a:r>
          </a:p>
          <a:p>
            <a:pPr algn="l"/>
            <a:endParaRPr lang="ru-RU" sz="7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родемонстрировать знания об объектах показа, включенных в нитку маршрута;</a:t>
            </a:r>
          </a:p>
          <a:p>
            <a:pPr algn="l"/>
            <a:endParaRPr lang="ru-RU" sz="7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родемонстрировать базовые знания о городе </a:t>
            </a:r>
          </a:p>
          <a:p>
            <a:pPr algn="l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космодроме Байконур.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3906" y="1039324"/>
            <a:ext cx="57900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 стаже работы в качестве экскурсовода (гида) </a:t>
            </a:r>
          </a:p>
          <a:p>
            <a:r>
              <a:rPr lang="ru-RU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или гида-переводчика не менее 3 лет, допускаются </a:t>
            </a:r>
          </a:p>
          <a:p>
            <a:r>
              <a:rPr lang="ru-RU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 выполнению практического задания без прохождения тестирования.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59830" y="5296535"/>
            <a:ext cx="5779135" cy="13392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 fontAlgn="base"/>
            <a:r>
              <a:rPr lang="ru-RU" sz="16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При невыполнении практического задания допускается его повторная пересдача в течение      2 месяцев, но не ранее чем через 10 рабочих дней       с даты проведения первоначального задания.</a:t>
            </a:r>
            <a:r>
              <a:rPr lang="ru-RU" sz="16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sz="1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59830" y="2520172"/>
            <a:ext cx="5081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ходе практического задания можно использовать портфель экскурсовода (при наличии).</a:t>
            </a:r>
            <a:endParaRPr sz="1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1BA9A19-4DEE-4ED6-A57B-C059FB21F1CF}"/>
              </a:ext>
            </a:extLst>
          </p:cNvPr>
          <p:cNvGrpSpPr/>
          <p:nvPr/>
        </p:nvGrpSpPr>
        <p:grpSpPr>
          <a:xfrm>
            <a:off x="6259830" y="3212692"/>
            <a:ext cx="5768596" cy="1914543"/>
            <a:chOff x="6370104" y="3171920"/>
            <a:chExt cx="5768596" cy="1914543"/>
          </a:xfrm>
        </p:grpSpPr>
        <p:pic>
          <p:nvPicPr>
            <p:cNvPr id="15" name="Picture 2" descr="Значок путешествия и отпуск Задать векторную иллюстрацию - Векторная графика Дорожная карта роялти-фри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26" t="64817" r="61111" b="21172"/>
            <a:stretch>
              <a:fillRect/>
            </a:stretch>
          </p:blipFill>
          <p:spPr bwMode="auto">
            <a:xfrm>
              <a:off x="6370104" y="3607232"/>
              <a:ext cx="1338352" cy="1043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44BE734-30E4-D6CC-3608-DA2DE14FB701}"/>
                </a:ext>
              </a:extLst>
            </p:cNvPr>
            <p:cNvGrpSpPr/>
            <p:nvPr/>
          </p:nvGrpSpPr>
          <p:grpSpPr>
            <a:xfrm>
              <a:off x="7719710" y="3171920"/>
              <a:ext cx="4418990" cy="1914543"/>
              <a:chOff x="7719710" y="3171920"/>
              <a:chExt cx="4418990" cy="1914543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7719710" y="3516803"/>
                <a:ext cx="441899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Это комплект наглядных пособий, используемых в ходе проведения экскурсии: фотографии, географические карты, схемы, чертежи, рисунки, образцы продукции </a:t>
                </a:r>
              </a:p>
              <a:p>
                <a:r>
                  <a:rPr lang="ru-RU" sz="1600" b="1" i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 т.д.</a:t>
                </a:r>
                <a:endParaRPr sz="1600" b="1" i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19710" y="3171920"/>
                <a:ext cx="357249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b="1" dirty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«ПОРТФЕЛЬ ЭКСКУРСОВОДА» </a:t>
                </a:r>
                <a:endParaRPr lang="ru-RU" sz="16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4A1F6F2-D657-EEBA-5E0C-D339CC3D72A4}"/>
              </a:ext>
            </a:extLst>
          </p:cNvPr>
          <p:cNvGrpSpPr/>
          <p:nvPr/>
        </p:nvGrpSpPr>
        <p:grpSpPr>
          <a:xfrm>
            <a:off x="308272" y="2260112"/>
            <a:ext cx="5377775" cy="1120518"/>
            <a:chOff x="308272" y="2228672"/>
            <a:chExt cx="5377775" cy="1120518"/>
          </a:xfrm>
        </p:grpSpPr>
        <p:sp>
          <p:nvSpPr>
            <p:cNvPr id="19" name="TextBox 18"/>
            <p:cNvSpPr txBox="1"/>
            <p:nvPr/>
          </p:nvSpPr>
          <p:spPr>
            <a:xfrm>
              <a:off x="1634452" y="2465766"/>
              <a:ext cx="40515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ru-RU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В ХОДЕ ПРАКТИЧЕСКОЙ ЧАСТИ ЭКЗАМЕНА НЕОБХОДИМО</a:t>
              </a:r>
              <a:r>
                <a:rPr lang="ru-RU" sz="16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20" name="Picture 2" descr="Набор плоских иконок для сети. Связи, события, инклюзия, рекомендации, сообщество, онлайн-нетворкинг.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33" t="79934" r="51315" b="5337"/>
            <a:stretch>
              <a:fillRect/>
            </a:stretch>
          </p:blipFill>
          <p:spPr bwMode="auto">
            <a:xfrm>
              <a:off x="308272" y="2228672"/>
              <a:ext cx="1390289" cy="1120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DEC2554-DF15-5B2F-1E41-0879DF5E0DA7}"/>
              </a:ext>
            </a:extLst>
          </p:cNvPr>
          <p:cNvGrpSpPr/>
          <p:nvPr/>
        </p:nvGrpSpPr>
        <p:grpSpPr>
          <a:xfrm>
            <a:off x="6306599" y="283423"/>
            <a:ext cx="5659219" cy="954107"/>
            <a:chOff x="6258974" y="283423"/>
            <a:chExt cx="5659219" cy="954107"/>
          </a:xfrm>
        </p:grpSpPr>
        <p:pic>
          <p:nvPicPr>
            <p:cNvPr id="21" name="Picture 4" descr="Feedback glyph solid icons. Containing testimonial, survey, review solid icons collection. Vector illustration. Perfect pixel on clean white background - Векторная графика Brand Name Online Messaging Platform роялти-фри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95" t="77451" r="76828" b="8039"/>
            <a:stretch>
              <a:fillRect/>
            </a:stretch>
          </p:blipFill>
          <p:spPr bwMode="auto">
            <a:xfrm>
              <a:off x="6258974" y="283423"/>
              <a:ext cx="1353895" cy="954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7521762" y="606588"/>
              <a:ext cx="43964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ВРЕМЯ НА ОТВЕТ: 7-10 МИНУТ</a:t>
              </a:r>
              <a:endParaRPr lang="ru-RU" sz="1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49CA379-23F2-402A-3F8C-B5CB342DA38B}"/>
              </a:ext>
            </a:extLst>
          </p:cNvPr>
          <p:cNvGrpSpPr/>
          <p:nvPr/>
        </p:nvGrpSpPr>
        <p:grpSpPr>
          <a:xfrm>
            <a:off x="6403488" y="1373409"/>
            <a:ext cx="5753460" cy="880859"/>
            <a:chOff x="6403488" y="1373409"/>
            <a:chExt cx="5753460" cy="880859"/>
          </a:xfrm>
        </p:grpSpPr>
        <p:sp>
          <p:nvSpPr>
            <p:cNvPr id="60" name="TextBox 59"/>
            <p:cNvSpPr txBox="1"/>
            <p:nvPr/>
          </p:nvSpPr>
          <p:spPr>
            <a:xfrm>
              <a:off x="7567085" y="1444506"/>
              <a:ext cx="458986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  <a:t>РЕЗУЛЬТАТЫ ПРАКТИЧЕСКОГО ЗАДАНИЯ ОЦЕНИВАЮТСЯ ГОЛОСОВАНИЕМ ЧЛЕНОВ АТТЕСТАЦИОННОЙ КОМИССИИ</a:t>
              </a:r>
            </a:p>
          </p:txBody>
        </p:sp>
        <p:pic>
          <p:nvPicPr>
            <p:cNvPr id="2052" name="Picture 4" descr="Коллекция иконок встреч. Набор вывесок для деловых встреч и общения. Простая плоская векторная иконка. - Векторная графика Семинар роялти-фри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65" t="43233" r="25358" b="43923"/>
            <a:stretch>
              <a:fillRect/>
            </a:stretch>
          </p:blipFill>
          <p:spPr bwMode="auto">
            <a:xfrm>
              <a:off x="6403488" y="1373409"/>
              <a:ext cx="1163597" cy="880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6362699" y="1438095"/>
            <a:ext cx="5889626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а) номер и дату его составления, время начала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 окончания проведения квалификационного экзамена (этапов квалификационного экзамена);</a:t>
            </a:r>
          </a:p>
          <a:p>
            <a:endParaRPr lang="ru-RU" sz="11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б) сведения о соискателе с указанием реквизитов документа, удостоверяющего личность соискателя;</a:t>
            </a:r>
          </a:p>
          <a:p>
            <a:endParaRPr lang="ru-RU" sz="11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в) информацию о результатах каждого из этапов квалификационного экзамена;</a:t>
            </a:r>
          </a:p>
          <a:p>
            <a:endParaRPr lang="ru-RU" sz="1100" b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г) решение об аттестации соискателя либо об отказе в аттестации.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7F41DBF-73C3-7753-7763-2D1A281FEC0A}"/>
              </a:ext>
            </a:extLst>
          </p:cNvPr>
          <p:cNvGrpSpPr/>
          <p:nvPr/>
        </p:nvGrpSpPr>
        <p:grpSpPr>
          <a:xfrm>
            <a:off x="206374" y="3539654"/>
            <a:ext cx="5803904" cy="1477328"/>
            <a:chOff x="206374" y="3538804"/>
            <a:chExt cx="5803904" cy="1477328"/>
          </a:xfrm>
        </p:grpSpPr>
        <p:pic>
          <p:nvPicPr>
            <p:cNvPr id="8" name="Picture 2" descr="Символы свидетельства сплошные иконки. Содержит отзывы, отзывы, удовлетворение, комментарии солидной коллекции иконок. Векторная иллюстра - Векторная графика Кнопка Мне нравится роялти-фри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25185" r="5000" b="61111"/>
            <a:stretch>
              <a:fillRect/>
            </a:stretch>
          </p:blipFill>
          <p:spPr bwMode="auto">
            <a:xfrm>
              <a:off x="206374" y="3677304"/>
              <a:ext cx="1605846" cy="120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625602" y="3538804"/>
              <a:ext cx="4384676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Перечень вопросов тестирования </a:t>
              </a:r>
            </a:p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перечень практических заданий, утверждаются УКМПТиС и размещаются на официальном сайте в сети «Интернет»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302374" y="5038704"/>
            <a:ext cx="56832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Результатом аттестации является выдача нагрудной идентификационной карточки экскурсовода или гида-переводчика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Срок действия нагрудной идентификационной карточки – 5 лет.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045B773-780D-2CC8-47F0-916716C4F9D1}"/>
              </a:ext>
            </a:extLst>
          </p:cNvPr>
          <p:cNvGrpSpPr/>
          <p:nvPr/>
        </p:nvGrpSpPr>
        <p:grpSpPr>
          <a:xfrm>
            <a:off x="412397" y="1826921"/>
            <a:ext cx="5537555" cy="1477328"/>
            <a:chOff x="412397" y="1826921"/>
            <a:chExt cx="5537555" cy="1477328"/>
          </a:xfrm>
        </p:grpSpPr>
        <p:sp>
          <p:nvSpPr>
            <p:cNvPr id="36" name="TextBox 35"/>
            <p:cNvSpPr txBox="1"/>
            <p:nvPr/>
          </p:nvSpPr>
          <p:spPr>
            <a:xfrm>
              <a:off x="1625602" y="1826921"/>
              <a:ext cx="432435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Решение аттестационной комиссии оформляется протоколом в течение 3 рабочих дней со дня проведения заключительного этапа квалификационного экзамена.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98" name="Picture 2" descr="Набор иконок взаимодействия с человеком. Общение, люди и отношения сплошная коллекция векторных иконок. - Векторная графика Иконка роялти-фр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37" t="24814" r="16832" b="56297"/>
            <a:stretch>
              <a:fillRect/>
            </a:stretch>
          </p:blipFill>
          <p:spPr bwMode="auto">
            <a:xfrm>
              <a:off x="412397" y="1917885"/>
              <a:ext cx="1193800" cy="129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C3AD021-1207-31F2-431E-072A891591B4}"/>
              </a:ext>
            </a:extLst>
          </p:cNvPr>
          <p:cNvGrpSpPr/>
          <p:nvPr/>
        </p:nvGrpSpPr>
        <p:grpSpPr>
          <a:xfrm>
            <a:off x="315633" y="5252386"/>
            <a:ext cx="5694644" cy="1200329"/>
            <a:chOff x="315633" y="5252386"/>
            <a:chExt cx="5694644" cy="1200329"/>
          </a:xfrm>
        </p:grpSpPr>
        <p:sp>
          <p:nvSpPr>
            <p:cNvPr id="4" name="TextBox 3"/>
            <p:cNvSpPr txBox="1"/>
            <p:nvPr/>
          </p:nvSpPr>
          <p:spPr>
            <a:xfrm>
              <a:off x="1625602" y="5252386"/>
              <a:ext cx="43846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аттестационной комиссии направляется соискателю на адрес электронной почты, указанный в заявлении, через сеть «Интернет»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6" descr="Feedback glyph solid icons. Containing testimonial, survey, review solid icons collection. Vector illustration. Perfect pixel on clean white background - Векторная графика Brand Name Online Messaging Platform роялти-фри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43" t="78958" r="40937" b="9657"/>
            <a:stretch>
              <a:fillRect/>
            </a:stretch>
          </p:blipFill>
          <p:spPr bwMode="auto">
            <a:xfrm>
              <a:off x="315633" y="5358197"/>
              <a:ext cx="1387329" cy="988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B9166DD-4887-4E83-FE0A-7BD30935C68A}"/>
              </a:ext>
            </a:extLst>
          </p:cNvPr>
          <p:cNvGrpSpPr/>
          <p:nvPr/>
        </p:nvGrpSpPr>
        <p:grpSpPr>
          <a:xfrm>
            <a:off x="6302374" y="234964"/>
            <a:ext cx="4989509" cy="1243835"/>
            <a:chOff x="6302374" y="234964"/>
            <a:chExt cx="4989509" cy="1243835"/>
          </a:xfrm>
        </p:grpSpPr>
        <p:pic>
          <p:nvPicPr>
            <p:cNvPr id="12" name="Picture 6" descr="Feedback glyph solid icons. Containing testimonial, survey, review solid icons collection. Vector illustration. Perfect pixel on clean white background - Векторная графика Brand Name Online Messaging Platform роялти-фри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28" t="77543" r="22031" b="7659"/>
            <a:stretch>
              <a:fillRect/>
            </a:stretch>
          </p:blipFill>
          <p:spPr bwMode="auto">
            <a:xfrm>
              <a:off x="6302374" y="234964"/>
              <a:ext cx="1423988" cy="1243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726362" y="441383"/>
              <a:ext cx="35655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dirty="0">
                  <a:solidFill>
                    <a:srgbClr val="FF0000"/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ПРОТОКОЛ ЗАСЕДАНИЯ </a:t>
              </a:r>
            </a:p>
            <a:p>
              <a:pPr algn="just"/>
              <a:r>
                <a:rPr lang="ru-RU" sz="1600" b="1" dirty="0">
                  <a:solidFill>
                    <a:srgbClr val="FF0000"/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АТТЕСТАЦИОННОЙ КОМИССИИ СОДЕРЖИТ: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37338" y="500652"/>
            <a:ext cx="563721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Решение об аттестации принимается аттестационной комиссией большинством голосов от числа членов комиссии, присутствующих на ее заседании. При равенстве числа голосов членов комиссии голос председателя комиссии является решающим.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8624" y="1843592"/>
            <a:ext cx="5667375" cy="196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Сведения об экскурсоводе (гиде) или гиде-переводчике, успешно прошедшем аттестацию, УКМПТиС вносит в единый федеральный реестр экскурсоводов (гидов) и гидов-переводчиков </a:t>
            </a:r>
          </a:p>
          <a:p>
            <a:r>
              <a:rPr lang="ru-RU" sz="1600" b="1" i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(в течении 3 рабочих дней на основании протокола аттестации).</a:t>
            </a:r>
            <a:endParaRPr i="1" dirty="0">
              <a:solidFill>
                <a:srgbClr val="FF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348066"/>
            <a:ext cx="3403600" cy="123157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8D8F778-82E3-BD6A-2FAA-3C0B2CC61B0C}"/>
              </a:ext>
            </a:extLst>
          </p:cNvPr>
          <p:cNvGrpSpPr/>
          <p:nvPr/>
        </p:nvGrpSpPr>
        <p:grpSpPr>
          <a:xfrm>
            <a:off x="6248398" y="1843592"/>
            <a:ext cx="5378448" cy="1032283"/>
            <a:chOff x="6248398" y="1620728"/>
            <a:chExt cx="5378448" cy="1032283"/>
          </a:xfrm>
        </p:grpSpPr>
        <p:pic>
          <p:nvPicPr>
            <p:cNvPr id="17" name="Picture 2" descr="Чат и общение - Векторная графика Без людей роялти-фри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11" t="24318" r="8464" b="65396"/>
            <a:stretch>
              <a:fillRect/>
            </a:stretch>
          </p:blipFill>
          <p:spPr bwMode="auto">
            <a:xfrm>
              <a:off x="6248398" y="1620728"/>
              <a:ext cx="1365250" cy="1032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7766046" y="1721371"/>
              <a:ext cx="3860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i="0" dirty="0">
                  <a:solidFill>
                    <a:srgbClr val="FF0000"/>
                  </a:solidFill>
                  <a:effectLst/>
                  <a:latin typeface="Fira Sans Condenced"/>
                  <a:hlinkClick r:id="rId4"/>
                </a:rPr>
                <a:t>РЕЕСТР ЭКСКУРСОВОДОВ </a:t>
              </a:r>
            </a:p>
            <a:p>
              <a:r>
                <a:rPr lang="ru-RU" sz="2400" b="1" i="0" dirty="0">
                  <a:solidFill>
                    <a:srgbClr val="FF0000"/>
                  </a:solidFill>
                  <a:effectLst/>
                  <a:latin typeface="Fira Sans Condenced"/>
                  <a:hlinkClick r:id="rId4"/>
                </a:rPr>
                <a:t>И ГИДОВ-ПЕРЕВОДЧИКОВ</a:t>
              </a:r>
              <a:endParaRPr lang="ru-RU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146550" y="363691"/>
            <a:ext cx="8045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hlinkClick r:id="rId5"/>
              </a:rPr>
              <a:t>Постановление Правительства Российской Федерации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hlinkClick r:id="rId5"/>
              </a:rPr>
              <a:t>от 28 ноября 2024 г. № 1645 «Об утверждении Правил ведения единого федерального реестра экскурсоводов (гидов) и гидов-переводчиков»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28624" y="5706188"/>
            <a:ext cx="56673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Уникальный номер реестровой записи </a:t>
            </a:r>
          </a:p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экскурсоводе (гиде) или о гиде переводчике, присваивается в автоматическом режиме</a:t>
            </a:r>
            <a:endParaRPr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2044" y="4105750"/>
            <a:ext cx="5892798" cy="2183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«действует»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действует в отношении экскурсовода (гида) или гида-переводчика, аттестованного в соответствии с порядком аттестации; 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«прекращен»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действует со дня внесения в реестр сведений о принятом решении о прекращении действия аттестации экскурсовода (гида) или гида-переводчика.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2044" y="3290500"/>
            <a:ext cx="5892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 реестре присваивается один из следующих статусов: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624" y="3812727"/>
            <a:ext cx="5667375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выдает электронную карточку экскурсовода (гида) или гида-переводчика; </a:t>
            </a:r>
          </a:p>
          <a:p>
            <a:endParaRPr lang="ru-RU" sz="9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выдает нагрудную идентификационную карточку экскурсовода (гида) или гида-переводчика.</a:t>
            </a:r>
            <a:endParaRPr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79400" y="3223194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фотографию; фамилию, имя, отчество (при наличии);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адрес места жительства (пребывания);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номер (номера) телефона, адрес электронной почты;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индивидуальный номер налогоплательщика; 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страховой номер индивидуального лицевого счета;</a:t>
            </a:r>
          </a:p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сведения о наличии образования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99202" y="1590190"/>
            <a:ext cx="58038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сведения, подтверждающие наличие образования; </a:t>
            </a:r>
          </a:p>
          <a:p>
            <a:r>
              <a:rPr lang="ru-RU" dirty="0"/>
              <a:t>сведения, подтверждающие наличие дополнительного профессионального образования </a:t>
            </a:r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6096000" y="3223194"/>
            <a:ext cx="6096000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в)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уникальный номер реестровой записи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об экскурсоводе (гиде) или о гиде-переводчике; </a:t>
            </a:r>
          </a:p>
          <a:p>
            <a:pPr algn="just"/>
            <a:endParaRPr lang="ru-RU" sz="1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г)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об аттестационной комиссии,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принявшей решение об аттестации экскурсовода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(гида) или гида-переводчика; </a:t>
            </a:r>
          </a:p>
          <a:p>
            <a:pPr algn="just"/>
            <a:endParaRPr lang="ru-RU" sz="1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д)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иностранный язык (иностранные языки),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на котором гид-переводчик оказывает услуги; </a:t>
            </a:r>
          </a:p>
          <a:p>
            <a:pPr algn="just"/>
            <a:endParaRPr lang="ru-RU" sz="1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е)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субъекта (субъектов) Российской Федерации. </a:t>
            </a:r>
            <a:endParaRPr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202010"/>
            <a:ext cx="11823700" cy="252849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589395" y="2065020"/>
            <a:ext cx="5513705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Включение в реестр сведений </a:t>
            </a:r>
          </a:p>
          <a:p>
            <a:pPr algn="r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экскурсоводе (гиде) или о гиде-переводчике, осуществляется УКМПТиС, посредством личного кабинета уполномоченного органа</a:t>
            </a:r>
            <a:endParaRPr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3FFE86B-9EFC-8C19-F853-EEC519801EDB}"/>
              </a:ext>
            </a:extLst>
          </p:cNvPr>
          <p:cNvGrpSpPr/>
          <p:nvPr/>
        </p:nvGrpSpPr>
        <p:grpSpPr>
          <a:xfrm>
            <a:off x="279400" y="4710864"/>
            <a:ext cx="5816600" cy="1655077"/>
            <a:chOff x="279400" y="4710864"/>
            <a:chExt cx="5816600" cy="1655077"/>
          </a:xfrm>
        </p:grpSpPr>
        <p:sp>
          <p:nvSpPr>
            <p:cNvPr id="37" name="TextBox 36"/>
            <p:cNvSpPr txBox="1"/>
            <p:nvPr/>
          </p:nvSpPr>
          <p:spPr>
            <a:xfrm>
              <a:off x="279400" y="4710864"/>
              <a:ext cx="5816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</a:rPr>
                <a:t>б)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сведения об аттестации</a:t>
              </a:r>
              <a:r>
                <a:rPr lang="ru-RU" dirty="0">
                  <a:solidFill>
                    <a:schemeClr val="accent1">
                      <a:lumMod val="75000"/>
                    </a:schemeClr>
                  </a:solidFill>
                </a:rPr>
                <a:t>:</a:t>
              </a:r>
              <a:endParaRPr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5300" y="4980946"/>
              <a:ext cx="560070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дата принятия решения об аттестации; 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дата и результаты проведения планового подтверждения соответствия; </a:t>
              </a:r>
            </a:p>
            <a:p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дата и основания принятия решения о прекращении действия аттестации экскурсовода (гида) или гида переводчика.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79400" y="2812742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РЕЕСТР СОДЕРЖИТ СЛЕДУЮЩИЕ СВЕДЕНИЯ: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Набор из 10 иконок веб-маркетинга в качестве бизнес-менеджеров, бизнес-профиля, бизнес-леди - Векторная графика Бизнес роялти-фр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6" t="53806" r="41458" b="12544"/>
          <a:stretch>
            <a:fillRect/>
          </a:stretch>
        </p:blipFill>
        <p:spPr bwMode="auto">
          <a:xfrm>
            <a:off x="372745" y="107950"/>
            <a:ext cx="307467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700" y="2933065"/>
            <a:ext cx="116490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На нагрудной идентификационной карточке экскурсовода (гида) или гида-переводчика размещается цветная фотография и следующие сведения: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277" y="5959475"/>
            <a:ext cx="1155192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 Передача нагрудной идентификационной карточки экскурсовода (гида) или гида-переводчика иному лицу не допускается</a:t>
            </a:r>
            <a:r>
              <a:rPr lang="ru-RU" sz="16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!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CEE7F00-1237-F60E-079C-AB0ED6D54D5D}"/>
              </a:ext>
            </a:extLst>
          </p:cNvPr>
          <p:cNvGrpSpPr/>
          <p:nvPr/>
        </p:nvGrpSpPr>
        <p:grpSpPr>
          <a:xfrm>
            <a:off x="661987" y="3695819"/>
            <a:ext cx="10858500" cy="1767245"/>
            <a:chOff x="787400" y="3695819"/>
            <a:chExt cx="10858500" cy="1767245"/>
          </a:xfrm>
        </p:grpSpPr>
        <p:sp>
          <p:nvSpPr>
            <p:cNvPr id="8" name="TextBox 7"/>
            <p:cNvSpPr txBox="1"/>
            <p:nvPr/>
          </p:nvSpPr>
          <p:spPr>
            <a:xfrm>
              <a:off x="787400" y="4541044"/>
              <a:ext cx="10756900" cy="9220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двухмерный штриховой код (</a:t>
              </a: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QR-</a:t>
              </a: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код), посредством которого обеспечивается переход на страницу единого федерального реестра, содержащую сведения об аттестованном экскурсоводе (гиде) или гиде-переводчике.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7400" y="3695819"/>
              <a:ext cx="1085850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buFont typeface="Wingdings" panose="05000000000000000000" charset="0"/>
                <a:buChar char="ü"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фамилия, имя и отчество экскурсовода (гида) или гида-переводчика (на русском и английском языках);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10914" y="287253"/>
            <a:ext cx="7304848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Соискателю, успешно прошедшему аттестационный экзамен, выдается нагрудная идентификационная карточка экскурсовода (гида) или гида-переводчика по форме, утвержденной приказом УКМПТиС.</a:t>
            </a:r>
            <a:endParaRPr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DAB0BCB-35D8-EBFA-E9B5-6BEF1DDD8AC1}"/>
              </a:ext>
            </a:extLst>
          </p:cNvPr>
          <p:cNvGrpSpPr/>
          <p:nvPr/>
        </p:nvGrpSpPr>
        <p:grpSpPr>
          <a:xfrm>
            <a:off x="4724119" y="1652214"/>
            <a:ext cx="6834468" cy="1114883"/>
            <a:chOff x="4981294" y="1692621"/>
            <a:chExt cx="6834468" cy="1114883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08FE5D3B-EFD4-CBED-820C-AD397C9AF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1294" y="1692621"/>
              <a:ext cx="1114883" cy="111488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F2568C-E66B-0AC1-386A-F5765FEB4AFA}"/>
                </a:ext>
              </a:extLst>
            </p:cNvPr>
            <p:cNvSpPr txBox="1"/>
            <p:nvPr/>
          </p:nvSpPr>
          <p:spPr>
            <a:xfrm>
              <a:off x="6096177" y="1692621"/>
              <a:ext cx="571958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Arial Black" panose="020B0A04020102020204" pitchFamily="34" charset="0"/>
                  <a:cs typeface="Arial Black" panose="020B0A04020102020204" pitchFamily="34" charset="0"/>
                  <a:hlinkClick r:id="rId5"/>
                </a:rPr>
                <a:t>Описание нагрудной идентификационной карточки экскурсовода (гида) или гида-переводчика</a:t>
              </a:r>
              <a:endParaRPr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7395" y="3766820"/>
            <a:ext cx="10697210" cy="195048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- за выдачу нагрудной идентификационной карточки экскурсовода (гида) или гида-переводчика –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 в размере 2000 руб.;</a:t>
            </a:r>
            <a:b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- за выдачу дубликата нагрудной идентификационной карточки экскурсовода (гида) или гида-переводчика –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 в размере 2000 руб.;</a:t>
            </a:r>
            <a:br>
              <a:rPr lang="ru-RU" sz="2000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- за внесение изменений в нагрудную идентификационную карточку экскурсовода (гида) или гида-переводчика –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 в размере 500 руб.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6623D21-FCB9-5137-B2E9-F883D7BAB2AC}"/>
              </a:ext>
            </a:extLst>
          </p:cNvPr>
          <p:cNvGrpSpPr/>
          <p:nvPr/>
        </p:nvGrpSpPr>
        <p:grpSpPr>
          <a:xfrm>
            <a:off x="499428" y="425480"/>
            <a:ext cx="11193145" cy="3139321"/>
            <a:chOff x="732155" y="425480"/>
            <a:chExt cx="11193145" cy="3139321"/>
          </a:xfrm>
        </p:grpSpPr>
        <p:sp>
          <p:nvSpPr>
            <p:cNvPr id="9" name="TextBox 8"/>
            <p:cNvSpPr txBox="1"/>
            <p:nvPr/>
          </p:nvSpPr>
          <p:spPr>
            <a:xfrm>
              <a:off x="6235700" y="425480"/>
              <a:ext cx="5689600" cy="313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В соответствии с подпунктом 72 пункта </a:t>
              </a:r>
            </a:p>
            <a:p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1 статьи 333.33 Налогового кодекса Российской Федерации за действия, совершаемые УКМПТиС при получении услуги по выдаче нагрудной идентификационной карточки экскурсовода (гида) и гида-переводчика в городе Байконур, </a:t>
              </a:r>
              <a:r>
                <a:rPr lang="ru-RU" b="1" dirty="0">
                  <a:solidFill>
                    <a:srgbClr val="FF0000"/>
                  </a:solidFill>
                  <a:effectLst/>
                  <a:latin typeface="Arial Black" panose="020B0A04020102020204" pitchFamily="34" charset="0"/>
                  <a:cs typeface="Arial Black" panose="020B0A04020102020204" pitchFamily="34" charset="0"/>
                </a:rPr>
                <a:t>предусмотрена уплата государственной пошлины в следующих размерах:</a:t>
              </a:r>
              <a:br>
                <a:rPr lang="ru-RU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 Black" panose="020B0A04020102020204" pitchFamily="34" charset="0"/>
                </a:rPr>
              </a:br>
              <a:endPara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endParaRPr>
            </a:p>
          </p:txBody>
        </p:sp>
        <p:pic>
          <p:nvPicPr>
            <p:cNvPr id="2" name="Изображение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2155" y="455265"/>
              <a:ext cx="4615815" cy="3079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1521</Words>
  <Application>Microsoft Office PowerPoint</Application>
  <PresentationFormat>Широкоэкранный</PresentationFormat>
  <Paragraphs>165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Fira Sans Condenced</vt:lpstr>
      <vt:lpstr>Verdana</vt:lpstr>
      <vt:lpstr>Wingdings</vt:lpstr>
      <vt:lpstr>Тема Office</vt:lpstr>
      <vt:lpstr>Инструкция по организации туристской деятельности и аттестации экскурсоводов (гидов-переводчиков)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Вениамин Стельмах</cp:lastModifiedBy>
  <cp:revision>73</cp:revision>
  <cp:lastPrinted>2025-09-25T06:54:00Z</cp:lastPrinted>
  <dcterms:created xsi:type="dcterms:W3CDTF">2025-09-22T15:22:00Z</dcterms:created>
  <dcterms:modified xsi:type="dcterms:W3CDTF">2026-09-11T06:31:55Z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D51E80472D3249F084D8934EF92D0BC9_12</vt:lpwstr>
  </property>
  <property fmtid="{D5CDD505-2E9C-101B-9397-08002B2CF9AE}" pid="3" name="KSOProductBuildVer">
    <vt:lpwstr>1049-12.2.0.22549</vt:lpwstr>
  </property>
</Properties>
</file>